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2"/>
  </p:notesMasterIdLst>
  <p:sldIdLst>
    <p:sldId id="256" r:id="rId2"/>
    <p:sldId id="265" r:id="rId3"/>
    <p:sldId id="259" r:id="rId4"/>
    <p:sldId id="258" r:id="rId5"/>
    <p:sldId id="257" r:id="rId6"/>
    <p:sldId id="309" r:id="rId7"/>
    <p:sldId id="301" r:id="rId8"/>
    <p:sldId id="302" r:id="rId9"/>
    <p:sldId id="303" r:id="rId10"/>
    <p:sldId id="304" r:id="rId11"/>
    <p:sldId id="305" r:id="rId12"/>
    <p:sldId id="306" r:id="rId13"/>
    <p:sldId id="307" r:id="rId14"/>
    <p:sldId id="308" r:id="rId15"/>
    <p:sldId id="311" r:id="rId16"/>
    <p:sldId id="312" r:id="rId17"/>
    <p:sldId id="313" r:id="rId18"/>
    <p:sldId id="314" r:id="rId19"/>
    <p:sldId id="315" r:id="rId20"/>
    <p:sldId id="316" r:id="rId21"/>
    <p:sldId id="317" r:id="rId22"/>
    <p:sldId id="318" r:id="rId23"/>
    <p:sldId id="260" r:id="rId24"/>
    <p:sldId id="320" r:id="rId25"/>
    <p:sldId id="321" r:id="rId26"/>
    <p:sldId id="322" r:id="rId27"/>
    <p:sldId id="323" r:id="rId28"/>
    <p:sldId id="324" r:id="rId29"/>
    <p:sldId id="262"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267" r:id="rId43"/>
    <p:sldId id="338" r:id="rId44"/>
    <p:sldId id="339" r:id="rId45"/>
    <p:sldId id="340" r:id="rId46"/>
    <p:sldId id="342" r:id="rId47"/>
    <p:sldId id="343" r:id="rId48"/>
    <p:sldId id="344" r:id="rId49"/>
    <p:sldId id="345" r:id="rId50"/>
    <p:sldId id="346" r:id="rId51"/>
  </p:sldIdLst>
  <p:sldSz cx="9144000" cy="5143500" type="screen16x9"/>
  <p:notesSz cx="6858000" cy="9144000"/>
  <p:embeddedFontLst>
    <p:embeddedFont>
      <p:font typeface="Exo 2" panose="020B0604020202020204" charset="-93"/>
      <p:regular r:id="rId53"/>
      <p:bold r:id="rId54"/>
      <p:italic r:id="rId55"/>
      <p:boldItalic r:id="rId56"/>
    </p:embeddedFont>
    <p:embeddedFont>
      <p:font typeface="Fira Sans Extra Condensed Medium" panose="020B0604020202020204" charset="0"/>
      <p:regular r:id="rId57"/>
      <p:bold r:id="rId58"/>
      <p:italic r:id="rId59"/>
      <p:boldItalic r:id="rId60"/>
    </p:embeddedFont>
    <p:embeddedFont>
      <p:font typeface="Roboto Condensed Light" panose="020B0604020202020204" charset="0"/>
      <p:regular r:id="rId61"/>
      <p:bold r:id="rId62"/>
      <p:italic r:id="rId63"/>
      <p:boldItalic r:id="rId64"/>
    </p:embeddedFont>
    <p:embeddedFont>
      <p:font typeface="Nunito Light" panose="020B0604020202020204" charset="-93"/>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759913-62E1-4DAB-9214-7D3827F8BFC2}">
  <a:tblStyle styleId="{60759913-62E1-4DAB-9214-7D3827F8BF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5"/>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21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541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384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640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951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581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06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3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714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45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044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985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716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203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58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380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267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05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289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684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622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837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571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978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065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72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034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26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125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045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922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483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553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53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849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240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57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04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15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645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4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73" r:id="rId12"/>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5" name="Picture 4">
            <a:extLst>
              <a:ext uri="{FF2B5EF4-FFF2-40B4-BE49-F238E27FC236}">
                <a16:creationId xmlns:a16="http://schemas.microsoft.com/office/drawing/2014/main" id="{2149D502-60C9-7E7B-F0AF-F704DB9DAF98}"/>
              </a:ext>
            </a:extLst>
          </p:cNvPr>
          <p:cNvPicPr>
            <a:picLocks noChangeAspect="1"/>
          </p:cNvPicPr>
          <p:nvPr/>
        </p:nvPicPr>
        <p:blipFill>
          <a:blip r:embed="rId3"/>
          <a:stretch>
            <a:fillRect/>
          </a:stretch>
        </p:blipFill>
        <p:spPr>
          <a:xfrm>
            <a:off x="-104974" y="-251285"/>
            <a:ext cx="9256232" cy="5384159"/>
          </a:xfrm>
          <a:prstGeom prst="rect">
            <a:avLst/>
          </a:prstGeom>
        </p:spPr>
      </p:pic>
      <p:sp>
        <p:nvSpPr>
          <p:cNvPr id="152" name="Google Shape;152;p33"/>
          <p:cNvSpPr txBox="1">
            <a:spLocks noGrp="1"/>
          </p:cNvSpPr>
          <p:nvPr>
            <p:ph type="subTitle" idx="1"/>
          </p:nvPr>
        </p:nvSpPr>
        <p:spPr>
          <a:xfrm>
            <a:off x="2706569" y="4415874"/>
            <a:ext cx="43521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Phần thuyết trình của nhóm 4</a:t>
            </a:r>
            <a:endParaRPr dirty="0"/>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Lớp Jave-enabled Waitress</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8" name="Picture 7">
            <a:extLst>
              <a:ext uri="{FF2B5EF4-FFF2-40B4-BE49-F238E27FC236}">
                <a16:creationId xmlns:a16="http://schemas.microsoft.com/office/drawing/2014/main" id="{E43712FD-C731-C77B-53C6-B885C5590BB8}"/>
              </a:ext>
            </a:extLst>
          </p:cNvPr>
          <p:cNvPicPr>
            <a:picLocks noChangeAspect="1"/>
          </p:cNvPicPr>
          <p:nvPr/>
        </p:nvPicPr>
        <p:blipFill>
          <a:blip r:embed="rId3"/>
          <a:stretch>
            <a:fillRect/>
          </a:stretch>
        </p:blipFill>
        <p:spPr>
          <a:xfrm>
            <a:off x="0" y="424841"/>
            <a:ext cx="5001323" cy="4525006"/>
          </a:xfrm>
          <a:prstGeom prst="rect">
            <a:avLst/>
          </a:prstGeom>
        </p:spPr>
      </p:pic>
      <p:pic>
        <p:nvPicPr>
          <p:cNvPr id="12" name="Picture 11">
            <a:extLst>
              <a:ext uri="{FF2B5EF4-FFF2-40B4-BE49-F238E27FC236}">
                <a16:creationId xmlns:a16="http://schemas.microsoft.com/office/drawing/2014/main" id="{F9C0E129-96CE-F1C1-6CC1-4A2318AE4F8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72146" y="249051"/>
            <a:ext cx="5058481" cy="4525006"/>
          </a:xfrm>
          <a:prstGeom prst="rect">
            <a:avLst/>
          </a:prstGeom>
        </p:spPr>
      </p:pic>
    </p:spTree>
    <p:extLst>
      <p:ext uri="{BB962C8B-B14F-4D97-AF65-F5344CB8AC3E}">
        <p14:creationId xmlns:p14="http://schemas.microsoft.com/office/powerpoint/2010/main" val="1252505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112969"/>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 tất cả các item trên mỗi Menu</a:t>
            </a:r>
            <a:endParaRPr dirty="0"/>
          </a:p>
        </p:txBody>
      </p:sp>
      <p:sp>
        <p:nvSpPr>
          <p:cNvPr id="160" name="Google Shape;160;p34"/>
          <p:cNvSpPr txBox="1"/>
          <p:nvPr/>
        </p:nvSpPr>
        <p:spPr>
          <a:xfrm>
            <a:off x="1539937"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3C329465-B69C-5DD2-A8F7-2AAA822339A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0891" y="952274"/>
            <a:ext cx="7725853" cy="1619476"/>
          </a:xfrm>
          <a:prstGeom prst="rect">
            <a:avLst/>
          </a:prstGeom>
        </p:spPr>
      </p:pic>
      <p:sp>
        <p:nvSpPr>
          <p:cNvPr id="7" name="TextBox 6">
            <a:extLst>
              <a:ext uri="{FF2B5EF4-FFF2-40B4-BE49-F238E27FC236}">
                <a16:creationId xmlns:a16="http://schemas.microsoft.com/office/drawing/2014/main" id="{5C6D9EEC-3EF2-0E22-8C18-B3B47871B836}"/>
              </a:ext>
            </a:extLst>
          </p:cNvPr>
          <p:cNvSpPr txBox="1"/>
          <p:nvPr/>
        </p:nvSpPr>
        <p:spPr>
          <a:xfrm>
            <a:off x="1108038" y="3821208"/>
            <a:ext cx="1821820" cy="461665"/>
          </a:xfrm>
          <a:prstGeom prst="rect">
            <a:avLst/>
          </a:prstGeom>
          <a:noFill/>
        </p:spPr>
        <p:txBody>
          <a:bodyPr wrap="square" rtlCol="0">
            <a:spAutoFit/>
          </a:bodyPr>
          <a:lstStyle/>
          <a:p>
            <a:pPr algn="ctr"/>
            <a:r>
              <a:rPr lang="en-US" sz="1200" dirty="0" err="1">
                <a:solidFill>
                  <a:schemeClr val="tx1"/>
                </a:solidFill>
              </a:rPr>
              <a:t>Đoạn</a:t>
            </a:r>
            <a:r>
              <a:rPr lang="en-US" sz="1200" dirty="0">
                <a:solidFill>
                  <a:schemeClr val="tx1"/>
                </a:solidFill>
              </a:rPr>
              <a:t> code </a:t>
            </a:r>
            <a:r>
              <a:rPr lang="en-US" sz="1200" dirty="0" err="1">
                <a:solidFill>
                  <a:schemeClr val="tx1"/>
                </a:solidFill>
              </a:rPr>
              <a:t>này</a:t>
            </a:r>
            <a:r>
              <a:rPr lang="en-US" sz="1200" dirty="0">
                <a:solidFill>
                  <a:schemeClr val="tx1"/>
                </a:solidFill>
              </a:rPr>
              <a:t> </a:t>
            </a:r>
            <a:r>
              <a:rPr lang="en-US" sz="1200" dirty="0" err="1">
                <a:solidFill>
                  <a:schemeClr val="tx1"/>
                </a:solidFill>
              </a:rPr>
              <a:t>nằm</a:t>
            </a:r>
            <a:r>
              <a:rPr lang="en-US" sz="1200" dirty="0">
                <a:solidFill>
                  <a:schemeClr val="tx1"/>
                </a:solidFill>
              </a:rPr>
              <a:t> </a:t>
            </a:r>
            <a:r>
              <a:rPr lang="en-US" sz="1200" dirty="0" err="1">
                <a:solidFill>
                  <a:schemeClr val="tx1"/>
                </a:solidFill>
              </a:rPr>
              <a:t>bên</a:t>
            </a:r>
            <a:r>
              <a:rPr lang="en-US" sz="1200" dirty="0">
                <a:solidFill>
                  <a:schemeClr val="tx1"/>
                </a:solidFill>
              </a:rPr>
              <a:t> Class Waitress</a:t>
            </a:r>
          </a:p>
        </p:txBody>
      </p:sp>
      <p:cxnSp>
        <p:nvCxnSpPr>
          <p:cNvPr id="10" name="Straight Arrow Connector 9">
            <a:extLst>
              <a:ext uri="{FF2B5EF4-FFF2-40B4-BE49-F238E27FC236}">
                <a16:creationId xmlns:a16="http://schemas.microsoft.com/office/drawing/2014/main" id="{37940AEE-05BE-F358-E65E-C168323FA77F}"/>
              </a:ext>
            </a:extLst>
          </p:cNvPr>
          <p:cNvCxnSpPr>
            <a:cxnSpLocks/>
          </p:cNvCxnSpPr>
          <p:nvPr/>
        </p:nvCxnSpPr>
        <p:spPr>
          <a:xfrm flipV="1">
            <a:off x="2233649" y="2571750"/>
            <a:ext cx="397869" cy="12358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72161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1000"/>
                                        <p:tgtEl>
                                          <p:spTgt spid="7"/>
                                        </p:tgtEl>
                                      </p:cBhvr>
                                    </p:animEffect>
                                  </p:childTnLst>
                                </p:cTn>
                              </p:par>
                              <p:par>
                                <p:cTn id="19" presetID="21"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Vòng lặp của 2 Menu</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7B6924DB-F4C5-FCDD-1D2B-FD47626771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230" y="1311261"/>
            <a:ext cx="4519354" cy="2709307"/>
          </a:xfrm>
          <a:prstGeom prst="rect">
            <a:avLst/>
          </a:prstGeom>
        </p:spPr>
      </p:pic>
      <p:pic>
        <p:nvPicPr>
          <p:cNvPr id="5" name="Picture 4">
            <a:extLst>
              <a:ext uri="{FF2B5EF4-FFF2-40B4-BE49-F238E27FC236}">
                <a16:creationId xmlns:a16="http://schemas.microsoft.com/office/drawing/2014/main" id="{110C3365-3B1B-7C7A-A1B1-72EC03F021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76734" y="1149845"/>
            <a:ext cx="5214300" cy="2535768"/>
          </a:xfrm>
          <a:prstGeom prst="rect">
            <a:avLst/>
          </a:prstGeom>
        </p:spPr>
      </p:pic>
      <p:sp>
        <p:nvSpPr>
          <p:cNvPr id="6" name="TextBox 5">
            <a:extLst>
              <a:ext uri="{FF2B5EF4-FFF2-40B4-BE49-F238E27FC236}">
                <a16:creationId xmlns:a16="http://schemas.microsoft.com/office/drawing/2014/main" id="{90386F7C-79C1-0FA6-42E5-F73AA0FBED3E}"/>
              </a:ext>
            </a:extLst>
          </p:cNvPr>
          <p:cNvSpPr txBox="1"/>
          <p:nvPr/>
        </p:nvSpPr>
        <p:spPr>
          <a:xfrm>
            <a:off x="861160" y="676555"/>
            <a:ext cx="2463994" cy="369332"/>
          </a:xfrm>
          <a:prstGeom prst="rect">
            <a:avLst/>
          </a:prstGeom>
          <a:noFill/>
        </p:spPr>
        <p:txBody>
          <a:bodyPr wrap="square" rtlCol="0">
            <a:spAutoFit/>
          </a:bodyPr>
          <a:lstStyle/>
          <a:p>
            <a:pPr algn="ctr"/>
            <a:r>
              <a:rPr lang="en-US" sz="1800" dirty="0" err="1">
                <a:solidFill>
                  <a:srgbClr val="FF0000"/>
                </a:solidFill>
              </a:rPr>
              <a:t>PancakeHouseMenu</a:t>
            </a:r>
            <a:endParaRPr lang="en-US" sz="1800" dirty="0">
              <a:solidFill>
                <a:srgbClr val="FF0000"/>
              </a:solidFill>
            </a:endParaRPr>
          </a:p>
        </p:txBody>
      </p:sp>
      <p:sp>
        <p:nvSpPr>
          <p:cNvPr id="7" name="TextBox 6">
            <a:extLst>
              <a:ext uri="{FF2B5EF4-FFF2-40B4-BE49-F238E27FC236}">
                <a16:creationId xmlns:a16="http://schemas.microsoft.com/office/drawing/2014/main" id="{0EEBB7C3-49A7-C8D7-059B-87547B518D2B}"/>
              </a:ext>
            </a:extLst>
          </p:cNvPr>
          <p:cNvSpPr txBox="1"/>
          <p:nvPr/>
        </p:nvSpPr>
        <p:spPr>
          <a:xfrm>
            <a:off x="6000330" y="676555"/>
            <a:ext cx="2282510" cy="369332"/>
          </a:xfrm>
          <a:prstGeom prst="rect">
            <a:avLst/>
          </a:prstGeom>
          <a:noFill/>
        </p:spPr>
        <p:txBody>
          <a:bodyPr wrap="square" rtlCol="0">
            <a:spAutoFit/>
          </a:bodyPr>
          <a:lstStyle/>
          <a:p>
            <a:pPr algn="ctr"/>
            <a:r>
              <a:rPr lang="en-US" sz="1800" dirty="0" err="1">
                <a:solidFill>
                  <a:srgbClr val="FF0000"/>
                </a:solidFill>
              </a:rPr>
              <a:t>DinerMenu</a:t>
            </a:r>
            <a:endParaRPr lang="en-US" sz="1800" dirty="0">
              <a:solidFill>
                <a:srgbClr val="FF0000"/>
              </a:solidFill>
            </a:endParaRPr>
          </a:p>
        </p:txBody>
      </p:sp>
    </p:spTree>
    <p:extLst>
      <p:ext uri="{BB962C8B-B14F-4D97-AF65-F5344CB8AC3E}">
        <p14:creationId xmlns:p14="http://schemas.microsoft.com/office/powerpoint/2010/main" val="3167790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Tạo đối tượng Iterator</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6" name="TextBox 5">
            <a:extLst>
              <a:ext uri="{FF2B5EF4-FFF2-40B4-BE49-F238E27FC236}">
                <a16:creationId xmlns:a16="http://schemas.microsoft.com/office/drawing/2014/main" id="{90386F7C-79C1-0FA6-42E5-F73AA0FBED3E}"/>
              </a:ext>
            </a:extLst>
          </p:cNvPr>
          <p:cNvSpPr txBox="1"/>
          <p:nvPr/>
        </p:nvSpPr>
        <p:spPr>
          <a:xfrm>
            <a:off x="861160" y="676555"/>
            <a:ext cx="2463994" cy="369332"/>
          </a:xfrm>
          <a:prstGeom prst="rect">
            <a:avLst/>
          </a:prstGeom>
          <a:noFill/>
        </p:spPr>
        <p:txBody>
          <a:bodyPr wrap="square" rtlCol="0">
            <a:spAutoFit/>
          </a:bodyPr>
          <a:lstStyle/>
          <a:p>
            <a:pPr algn="ctr"/>
            <a:r>
              <a:rPr lang="en-US" sz="1800" dirty="0" err="1">
                <a:solidFill>
                  <a:srgbClr val="FF0000"/>
                </a:solidFill>
              </a:rPr>
              <a:t>PancakeHouseMenu</a:t>
            </a:r>
            <a:endParaRPr lang="en-US" sz="1800" dirty="0">
              <a:solidFill>
                <a:srgbClr val="FF0000"/>
              </a:solidFill>
            </a:endParaRPr>
          </a:p>
        </p:txBody>
      </p:sp>
      <p:sp>
        <p:nvSpPr>
          <p:cNvPr id="7" name="TextBox 6">
            <a:extLst>
              <a:ext uri="{FF2B5EF4-FFF2-40B4-BE49-F238E27FC236}">
                <a16:creationId xmlns:a16="http://schemas.microsoft.com/office/drawing/2014/main" id="{0EEBB7C3-49A7-C8D7-059B-87547B518D2B}"/>
              </a:ext>
            </a:extLst>
          </p:cNvPr>
          <p:cNvSpPr txBox="1"/>
          <p:nvPr/>
        </p:nvSpPr>
        <p:spPr>
          <a:xfrm>
            <a:off x="6000330" y="676555"/>
            <a:ext cx="2282510" cy="369332"/>
          </a:xfrm>
          <a:prstGeom prst="rect">
            <a:avLst/>
          </a:prstGeom>
          <a:noFill/>
        </p:spPr>
        <p:txBody>
          <a:bodyPr wrap="square" rtlCol="0">
            <a:spAutoFit/>
          </a:bodyPr>
          <a:lstStyle/>
          <a:p>
            <a:pPr algn="ctr"/>
            <a:r>
              <a:rPr lang="en-US" sz="1800" dirty="0" err="1">
                <a:solidFill>
                  <a:srgbClr val="FF0000"/>
                </a:solidFill>
              </a:rPr>
              <a:t>DinerMenu</a:t>
            </a:r>
            <a:endParaRPr lang="en-US" sz="1800" dirty="0">
              <a:solidFill>
                <a:srgbClr val="FF0000"/>
              </a:solidFill>
            </a:endParaRPr>
          </a:p>
        </p:txBody>
      </p:sp>
      <p:pic>
        <p:nvPicPr>
          <p:cNvPr id="4" name="Picture 3">
            <a:extLst>
              <a:ext uri="{FF2B5EF4-FFF2-40B4-BE49-F238E27FC236}">
                <a16:creationId xmlns:a16="http://schemas.microsoft.com/office/drawing/2014/main" id="{19ED6801-5B1A-5D01-EA2F-B6D077D571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2875" y="764169"/>
            <a:ext cx="4951254" cy="3350608"/>
          </a:xfrm>
          <a:prstGeom prst="rect">
            <a:avLst/>
          </a:prstGeom>
        </p:spPr>
      </p:pic>
      <p:pic>
        <p:nvPicPr>
          <p:cNvPr id="9" name="Picture 8">
            <a:extLst>
              <a:ext uri="{FF2B5EF4-FFF2-40B4-BE49-F238E27FC236}">
                <a16:creationId xmlns:a16="http://schemas.microsoft.com/office/drawing/2014/main" id="{D8B70D6B-9FF6-14D1-CC30-C6E38BCB057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8834" y="1263655"/>
            <a:ext cx="4951254" cy="2616190"/>
          </a:xfrm>
          <a:prstGeom prst="rect">
            <a:avLst/>
          </a:prstGeom>
        </p:spPr>
      </p:pic>
    </p:spTree>
    <p:extLst>
      <p:ext uri="{BB962C8B-B14F-4D97-AF65-F5344CB8AC3E}">
        <p14:creationId xmlns:p14="http://schemas.microsoft.com/office/powerpoint/2010/main" val="538050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8" name="Picture 7">
            <a:extLst>
              <a:ext uri="{FF2B5EF4-FFF2-40B4-BE49-F238E27FC236}">
                <a16:creationId xmlns:a16="http://schemas.microsoft.com/office/drawing/2014/main" id="{94C21EAD-FA7D-1447-055D-55236FA44708}"/>
              </a:ext>
            </a:extLst>
          </p:cNvPr>
          <p:cNvPicPr>
            <a:picLocks noChangeAspect="1"/>
          </p:cNvPicPr>
          <p:nvPr/>
        </p:nvPicPr>
        <p:blipFill>
          <a:blip r:embed="rId3"/>
          <a:stretch>
            <a:fillRect/>
          </a:stretch>
        </p:blipFill>
        <p:spPr>
          <a:xfrm>
            <a:off x="-408893" y="1096399"/>
            <a:ext cx="4848271" cy="1991587"/>
          </a:xfrm>
          <a:prstGeom prst="rect">
            <a:avLst/>
          </a:prstGeom>
        </p:spPr>
      </p:pic>
      <p:pic>
        <p:nvPicPr>
          <p:cNvPr id="11" name="Picture 10">
            <a:extLst>
              <a:ext uri="{FF2B5EF4-FFF2-40B4-BE49-F238E27FC236}">
                <a16:creationId xmlns:a16="http://schemas.microsoft.com/office/drawing/2014/main" id="{8A84FEAE-B734-6A69-2D09-10C55CA15E84}"/>
              </a:ext>
            </a:extLst>
          </p:cNvPr>
          <p:cNvPicPr>
            <a:picLocks noChangeAspect="1"/>
          </p:cNvPicPr>
          <p:nvPr/>
        </p:nvPicPr>
        <p:blipFill>
          <a:blip r:embed="rId4"/>
          <a:stretch>
            <a:fillRect/>
          </a:stretch>
        </p:blipFill>
        <p:spPr>
          <a:xfrm>
            <a:off x="4921007" y="1257442"/>
            <a:ext cx="4111538" cy="2698821"/>
          </a:xfrm>
          <a:prstGeom prst="rect">
            <a:avLst/>
          </a:prstGeom>
        </p:spPr>
      </p:pic>
    </p:spTree>
    <p:extLst>
      <p:ext uri="{BB962C8B-B14F-4D97-AF65-F5344CB8AC3E}">
        <p14:creationId xmlns:p14="http://schemas.microsoft.com/office/powerpoint/2010/main" val="1315383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DF99DB53-3D95-F81B-6183-98936BB97C7F}"/>
              </a:ext>
            </a:extLst>
          </p:cNvPr>
          <p:cNvSpPr txBox="1"/>
          <p:nvPr/>
        </p:nvSpPr>
        <p:spPr>
          <a:xfrm>
            <a:off x="2254589" y="362968"/>
            <a:ext cx="4832076" cy="369332"/>
          </a:xfrm>
          <a:prstGeom prst="rect">
            <a:avLst/>
          </a:prstGeom>
          <a:noFill/>
        </p:spPr>
        <p:txBody>
          <a:bodyPr wrap="square" rtlCol="0">
            <a:spAutoFit/>
          </a:bodyPr>
          <a:lstStyle/>
          <a:p>
            <a:pPr algn="ctr"/>
            <a:r>
              <a:rPr lang="en-US" sz="1800" dirty="0">
                <a:solidFill>
                  <a:srgbClr val="FF0000"/>
                </a:solidFill>
                <a:latin typeface="Times New Roman" panose="02020603050405020304" pitchFamily="18" charset="0"/>
                <a:ea typeface="Times New Roman" panose="02020603050405020304" pitchFamily="18" charset="0"/>
              </a:rPr>
              <a:t>I</a:t>
            </a:r>
            <a:r>
              <a:rPr lang="en-US" sz="1800" dirty="0">
                <a:solidFill>
                  <a:srgbClr val="FF0000"/>
                </a:solidFill>
                <a:effectLst/>
                <a:latin typeface="Times New Roman" panose="02020603050405020304" pitchFamily="18" charset="0"/>
                <a:ea typeface="Times New Roman" panose="02020603050405020304" pitchFamily="18" charset="0"/>
              </a:rPr>
              <a:t>mplement </a:t>
            </a:r>
            <a:r>
              <a:rPr lang="en-US" sz="1800" dirty="0" err="1">
                <a:solidFill>
                  <a:srgbClr val="FF0000"/>
                </a:solidFill>
                <a:effectLst/>
                <a:latin typeface="Times New Roman" panose="02020603050405020304" pitchFamily="18" charset="0"/>
                <a:ea typeface="Times New Roman" panose="02020603050405020304" pitchFamily="18" charset="0"/>
              </a:rPr>
              <a:t>một</a:t>
            </a:r>
            <a:r>
              <a:rPr lang="en-US" sz="1800" dirty="0">
                <a:solidFill>
                  <a:srgbClr val="FF0000"/>
                </a:solidFill>
                <a:effectLst/>
                <a:latin typeface="Times New Roman" panose="02020603050405020304" pitchFamily="18" charset="0"/>
                <a:ea typeface="Times New Roman" panose="02020603050405020304" pitchFamily="18" charset="0"/>
              </a:rPr>
              <a:t> Iterator </a:t>
            </a:r>
            <a:r>
              <a:rPr lang="en-US" sz="1800" dirty="0" err="1">
                <a:solidFill>
                  <a:srgbClr val="FF0000"/>
                </a:solidFill>
                <a:effectLst/>
                <a:latin typeface="Times New Roman" panose="02020603050405020304" pitchFamily="18" charset="0"/>
                <a:ea typeface="Times New Roman" panose="02020603050405020304" pitchFamily="18" charset="0"/>
              </a:rPr>
              <a:t>cho</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err="1">
                <a:solidFill>
                  <a:srgbClr val="FF0000"/>
                </a:solidFill>
                <a:effectLst/>
                <a:latin typeface="Times New Roman" panose="02020603050405020304" pitchFamily="18" charset="0"/>
                <a:ea typeface="Times New Roman" panose="02020603050405020304" pitchFamily="18" charset="0"/>
              </a:rPr>
              <a:t>DinerMenuIterator</a:t>
            </a:r>
            <a:endParaRPr lang="en-US" dirty="0">
              <a:solidFill>
                <a:srgbClr val="FF0000"/>
              </a:solidFill>
            </a:endParaRPr>
          </a:p>
        </p:txBody>
      </p:sp>
      <p:grpSp>
        <p:nvGrpSpPr>
          <p:cNvPr id="3" name="Group 2">
            <a:extLst>
              <a:ext uri="{FF2B5EF4-FFF2-40B4-BE49-F238E27FC236}">
                <a16:creationId xmlns:a16="http://schemas.microsoft.com/office/drawing/2014/main" id="{90246A09-78A5-3CAA-1038-ED9A20830991}"/>
              </a:ext>
            </a:extLst>
          </p:cNvPr>
          <p:cNvGrpSpPr/>
          <p:nvPr/>
        </p:nvGrpSpPr>
        <p:grpSpPr>
          <a:xfrm>
            <a:off x="1421013" y="732300"/>
            <a:ext cx="7157595" cy="4004170"/>
            <a:chOff x="1421013" y="732300"/>
            <a:chExt cx="7157595" cy="4004170"/>
          </a:xfrm>
        </p:grpSpPr>
        <p:pic>
          <p:nvPicPr>
            <p:cNvPr id="4" name="Picture 3">
              <a:extLst>
                <a:ext uri="{FF2B5EF4-FFF2-40B4-BE49-F238E27FC236}">
                  <a16:creationId xmlns:a16="http://schemas.microsoft.com/office/drawing/2014/main" id="{210900B9-5117-1E0A-8713-AA555087FCD3}"/>
                </a:ext>
              </a:extLst>
            </p:cNvPr>
            <p:cNvPicPr>
              <a:picLocks noChangeAspect="1"/>
            </p:cNvPicPr>
            <p:nvPr/>
          </p:nvPicPr>
          <p:blipFill>
            <a:blip r:embed="rId3"/>
            <a:stretch>
              <a:fillRect/>
            </a:stretch>
          </p:blipFill>
          <p:spPr>
            <a:xfrm>
              <a:off x="1421013" y="732300"/>
              <a:ext cx="6597150" cy="4004170"/>
            </a:xfrm>
            <a:prstGeom prst="rect">
              <a:avLst/>
            </a:prstGeom>
          </p:spPr>
        </p:pic>
        <p:sp>
          <p:nvSpPr>
            <p:cNvPr id="5" name="TextBox 4">
              <a:extLst>
                <a:ext uri="{FF2B5EF4-FFF2-40B4-BE49-F238E27FC236}">
                  <a16:creationId xmlns:a16="http://schemas.microsoft.com/office/drawing/2014/main" id="{6E5E26EB-2FE6-5F9E-FCD8-A1B8D6AE4B80}"/>
                </a:ext>
              </a:extLst>
            </p:cNvPr>
            <p:cNvSpPr txBox="1"/>
            <p:nvPr/>
          </p:nvSpPr>
          <p:spPr>
            <a:xfrm>
              <a:off x="5240062" y="1005142"/>
              <a:ext cx="2778101" cy="261610"/>
            </a:xfrm>
            <a:prstGeom prst="rect">
              <a:avLst/>
            </a:prstGeom>
            <a:noFill/>
          </p:spPr>
          <p:txBody>
            <a:bodyPr wrap="square" rtlCol="0">
              <a:spAutoFit/>
            </a:bodyPr>
            <a:lstStyle/>
            <a:p>
              <a:pPr algn="ctr"/>
              <a:r>
                <a:rPr lang="en-US" sz="1100" dirty="0" err="1"/>
                <a:t>Xác</a:t>
              </a:r>
              <a:r>
                <a:rPr lang="en-US" sz="1100" dirty="0"/>
                <a:t> </a:t>
              </a:r>
              <a:r>
                <a:rPr lang="en-US" sz="1100" dirty="0" err="1"/>
                <a:t>định</a:t>
              </a:r>
              <a:r>
                <a:rPr lang="en-US" sz="1100" dirty="0"/>
                <a:t> </a:t>
              </a:r>
              <a:r>
                <a:rPr lang="en-US" sz="1100" dirty="0" err="1"/>
                <a:t>vị</a:t>
              </a:r>
              <a:r>
                <a:rPr lang="en-US" sz="1100" dirty="0"/>
                <a:t> </a:t>
              </a:r>
              <a:r>
                <a:rPr lang="en-US" sz="1100" dirty="0" err="1"/>
                <a:t>trí</a:t>
              </a:r>
              <a:r>
                <a:rPr lang="en-US" sz="1100" dirty="0"/>
                <a:t> </a:t>
              </a:r>
              <a:r>
                <a:rPr lang="en-US" sz="1100" dirty="0" err="1"/>
                <a:t>của</a:t>
              </a:r>
              <a:r>
                <a:rPr lang="en-US" sz="1100" dirty="0"/>
                <a:t> </a:t>
              </a:r>
              <a:r>
                <a:rPr lang="en-US" sz="1100" dirty="0" err="1"/>
                <a:t>phần</a:t>
              </a:r>
              <a:r>
                <a:rPr lang="en-US" sz="1100" dirty="0"/>
                <a:t> </a:t>
              </a:r>
              <a:r>
                <a:rPr lang="en-US" sz="1100" dirty="0" err="1"/>
                <a:t>tử</a:t>
              </a:r>
              <a:r>
                <a:rPr lang="en-US" sz="1100" dirty="0"/>
                <a:t> </a:t>
              </a:r>
              <a:r>
                <a:rPr lang="en-US" sz="1100" dirty="0" err="1"/>
                <a:t>mảng</a:t>
              </a:r>
              <a:endParaRPr lang="en-US" sz="1100" dirty="0"/>
            </a:p>
          </p:txBody>
        </p:sp>
        <p:sp>
          <p:nvSpPr>
            <p:cNvPr id="6" name="TextBox 5">
              <a:extLst>
                <a:ext uri="{FF2B5EF4-FFF2-40B4-BE49-F238E27FC236}">
                  <a16:creationId xmlns:a16="http://schemas.microsoft.com/office/drawing/2014/main" id="{59F5BF9B-E778-E939-4B01-68B2B55A7550}"/>
                </a:ext>
              </a:extLst>
            </p:cNvPr>
            <p:cNvSpPr txBox="1"/>
            <p:nvPr/>
          </p:nvSpPr>
          <p:spPr>
            <a:xfrm>
              <a:off x="4719588" y="1678494"/>
              <a:ext cx="3399334" cy="261610"/>
            </a:xfrm>
            <a:prstGeom prst="rect">
              <a:avLst/>
            </a:prstGeom>
            <a:noFill/>
          </p:spPr>
          <p:txBody>
            <a:bodyPr wrap="square" rtlCol="0">
              <a:spAutoFit/>
            </a:bodyPr>
            <a:lstStyle/>
            <a:p>
              <a:pPr algn="ctr"/>
              <a:r>
                <a:rPr lang="en-US" sz="1100" dirty="0" err="1"/>
                <a:t>Truyền</a:t>
              </a:r>
              <a:r>
                <a:rPr lang="en-US" sz="1100" dirty="0"/>
                <a:t> </a:t>
              </a:r>
              <a:r>
                <a:rPr lang="en-US" sz="1100" dirty="0" err="1"/>
                <a:t>mảng</a:t>
              </a:r>
              <a:r>
                <a:rPr lang="en-US" sz="1100" dirty="0"/>
                <a:t> </a:t>
              </a:r>
              <a:r>
                <a:rPr lang="en-US" sz="1100" dirty="0" err="1"/>
                <a:t>vào</a:t>
              </a:r>
              <a:r>
                <a:rPr lang="en-US" sz="1100" dirty="0"/>
                <a:t> Constructer</a:t>
              </a:r>
            </a:p>
          </p:txBody>
        </p:sp>
        <p:sp>
          <p:nvSpPr>
            <p:cNvPr id="7" name="TextBox 6">
              <a:extLst>
                <a:ext uri="{FF2B5EF4-FFF2-40B4-BE49-F238E27FC236}">
                  <a16:creationId xmlns:a16="http://schemas.microsoft.com/office/drawing/2014/main" id="{894017F2-6805-9890-02A0-D5178A3F4409}"/>
                </a:ext>
              </a:extLst>
            </p:cNvPr>
            <p:cNvSpPr txBox="1"/>
            <p:nvPr/>
          </p:nvSpPr>
          <p:spPr>
            <a:xfrm>
              <a:off x="5423578" y="2140863"/>
              <a:ext cx="3155030" cy="430887"/>
            </a:xfrm>
            <a:prstGeom prst="rect">
              <a:avLst/>
            </a:prstGeom>
            <a:noFill/>
          </p:spPr>
          <p:txBody>
            <a:bodyPr wrap="square" rtlCol="0">
              <a:spAutoFit/>
            </a:bodyPr>
            <a:lstStyle/>
            <a:p>
              <a:r>
                <a:rPr lang="en-US" sz="1100" dirty="0" err="1"/>
                <a:t>Phương</a:t>
              </a:r>
              <a:r>
                <a:rPr lang="en-US" sz="1100" dirty="0"/>
                <a:t> </a:t>
              </a:r>
              <a:r>
                <a:rPr lang="en-US" sz="1100" dirty="0" err="1"/>
                <a:t>thức</a:t>
              </a:r>
              <a:r>
                <a:rPr lang="en-US" sz="1100" dirty="0"/>
                <a:t> Next() </a:t>
              </a:r>
              <a:r>
                <a:rPr lang="en-US" sz="1100" dirty="0" err="1"/>
                <a:t>trả</a:t>
              </a:r>
              <a:r>
                <a:rPr lang="en-US" sz="1100" dirty="0"/>
                <a:t> </a:t>
              </a:r>
              <a:r>
                <a:rPr lang="en-US" sz="1100" dirty="0" err="1"/>
                <a:t>về</a:t>
              </a:r>
              <a:r>
                <a:rPr lang="en-US" sz="1100" dirty="0"/>
                <a:t> </a:t>
              </a:r>
              <a:r>
                <a:rPr lang="en-US" sz="1100" dirty="0" err="1"/>
                <a:t>phần</a:t>
              </a:r>
              <a:r>
                <a:rPr lang="en-US" sz="1100" dirty="0"/>
                <a:t> </a:t>
              </a:r>
              <a:r>
                <a:rPr lang="en-US" sz="1100" dirty="0" err="1"/>
                <a:t>tử</a:t>
              </a:r>
              <a:r>
                <a:rPr lang="en-US" sz="1100" dirty="0"/>
                <a:t> </a:t>
              </a:r>
              <a:r>
                <a:rPr lang="en-US" sz="1100" dirty="0" err="1"/>
                <a:t>tiếp</a:t>
              </a:r>
              <a:r>
                <a:rPr lang="en-US" sz="1100" dirty="0"/>
                <a:t> </a:t>
              </a:r>
              <a:r>
                <a:rPr lang="en-US" sz="1100" dirty="0" err="1"/>
                <a:t>theo</a:t>
              </a:r>
              <a:r>
                <a:rPr lang="en-US" sz="1100" dirty="0"/>
                <a:t> </a:t>
              </a:r>
              <a:r>
                <a:rPr lang="en-US" sz="1100" dirty="0" err="1"/>
                <a:t>trong</a:t>
              </a:r>
              <a:r>
                <a:rPr lang="en-US" sz="1100" dirty="0"/>
                <a:t> </a:t>
              </a:r>
              <a:r>
                <a:rPr lang="en-US" sz="1100" dirty="0" err="1"/>
                <a:t>mảng</a:t>
              </a:r>
              <a:r>
                <a:rPr lang="en-US" sz="1100" dirty="0"/>
                <a:t> </a:t>
              </a:r>
              <a:r>
                <a:rPr lang="en-US" sz="1100" dirty="0" err="1"/>
                <a:t>và</a:t>
              </a:r>
              <a:r>
                <a:rPr lang="en-US" sz="1100" dirty="0"/>
                <a:t> tang position</a:t>
              </a:r>
            </a:p>
          </p:txBody>
        </p:sp>
        <p:sp>
          <p:nvSpPr>
            <p:cNvPr id="9" name="TextBox 8">
              <a:extLst>
                <a:ext uri="{FF2B5EF4-FFF2-40B4-BE49-F238E27FC236}">
                  <a16:creationId xmlns:a16="http://schemas.microsoft.com/office/drawing/2014/main" id="{EA34072D-0763-2FC3-43D8-41052C0D36FA}"/>
                </a:ext>
              </a:extLst>
            </p:cNvPr>
            <p:cNvSpPr txBox="1"/>
            <p:nvPr/>
          </p:nvSpPr>
          <p:spPr>
            <a:xfrm>
              <a:off x="2601565" y="3838276"/>
              <a:ext cx="2638497" cy="600164"/>
            </a:xfrm>
            <a:prstGeom prst="rect">
              <a:avLst/>
            </a:prstGeom>
            <a:noFill/>
          </p:spPr>
          <p:txBody>
            <a:bodyPr wrap="square" rtlCol="0">
              <a:spAutoFit/>
            </a:bodyPr>
            <a:lstStyle/>
            <a:p>
              <a:pPr algn="ctr"/>
              <a:r>
                <a:rPr lang="en-US" sz="1100" dirty="0" err="1"/>
                <a:t>Phương</a:t>
              </a:r>
              <a:r>
                <a:rPr lang="en-US" sz="1100" dirty="0"/>
                <a:t> </a:t>
              </a:r>
              <a:r>
                <a:rPr lang="en-US" sz="1100" dirty="0" err="1"/>
                <a:t>thức</a:t>
              </a:r>
              <a:r>
                <a:rPr lang="en-US" sz="1100" dirty="0"/>
                <a:t> </a:t>
              </a:r>
              <a:r>
                <a:rPr lang="en-US" sz="1100" dirty="0" err="1"/>
                <a:t>hasNext</a:t>
              </a:r>
              <a:r>
                <a:rPr lang="en-US" sz="1100" dirty="0"/>
                <a:t>() </a:t>
              </a:r>
              <a:r>
                <a:rPr lang="en-US" sz="1100" dirty="0" err="1"/>
                <a:t>để</a:t>
              </a:r>
              <a:r>
                <a:rPr lang="en-US" sz="1100" dirty="0"/>
                <a:t> </a:t>
              </a:r>
              <a:r>
                <a:rPr lang="en-US" sz="1100" dirty="0" err="1"/>
                <a:t>kiểm</a:t>
              </a:r>
              <a:r>
                <a:rPr lang="en-US" sz="1100" dirty="0"/>
                <a:t> </a:t>
              </a:r>
              <a:r>
                <a:rPr lang="en-US" sz="1100" dirty="0" err="1"/>
                <a:t>tra</a:t>
              </a:r>
              <a:r>
                <a:rPr lang="en-US" sz="1100" dirty="0"/>
                <a:t> </a:t>
              </a:r>
              <a:r>
                <a:rPr lang="en-US" sz="1100" dirty="0" err="1"/>
                <a:t>xem</a:t>
              </a:r>
              <a:r>
                <a:rPr lang="en-US" sz="1100" dirty="0"/>
                <a:t> </a:t>
              </a:r>
              <a:r>
                <a:rPr lang="en-US" sz="1100" dirty="0" err="1"/>
                <a:t>có</a:t>
              </a:r>
              <a:r>
                <a:rPr lang="en-US" sz="1100" dirty="0"/>
                <a:t> </a:t>
              </a:r>
              <a:r>
                <a:rPr lang="en-US" sz="1100" dirty="0" err="1"/>
                <a:t>còn</a:t>
              </a:r>
              <a:r>
                <a:rPr lang="en-US" sz="1100" dirty="0"/>
                <a:t> </a:t>
              </a:r>
              <a:r>
                <a:rPr lang="en-US" sz="1100" dirty="0" err="1"/>
                <a:t>phần</a:t>
              </a:r>
              <a:r>
                <a:rPr lang="en-US" sz="1100" dirty="0"/>
                <a:t> </a:t>
              </a:r>
              <a:r>
                <a:rPr lang="en-US" sz="1100" dirty="0" err="1"/>
                <a:t>tử</a:t>
              </a:r>
              <a:r>
                <a:rPr lang="en-US" sz="1100" dirty="0"/>
                <a:t> </a:t>
              </a:r>
              <a:r>
                <a:rPr lang="en-US" sz="1100" dirty="0" err="1"/>
                <a:t>tiếp</a:t>
              </a:r>
              <a:r>
                <a:rPr lang="en-US" sz="1100" dirty="0"/>
                <a:t> </a:t>
              </a:r>
              <a:r>
                <a:rPr lang="en-US" sz="1100" dirty="0" err="1"/>
                <a:t>theo</a:t>
              </a:r>
              <a:r>
                <a:rPr lang="en-US" sz="1100" dirty="0"/>
                <a:t> hay </a:t>
              </a:r>
              <a:r>
                <a:rPr lang="en-US" sz="1100" dirty="0" err="1"/>
                <a:t>không</a:t>
              </a:r>
              <a:endParaRPr lang="en-US" sz="1100" dirty="0"/>
            </a:p>
          </p:txBody>
        </p:sp>
        <p:sp>
          <p:nvSpPr>
            <p:cNvPr id="10" name="TextBox 9">
              <a:extLst>
                <a:ext uri="{FF2B5EF4-FFF2-40B4-BE49-F238E27FC236}">
                  <a16:creationId xmlns:a16="http://schemas.microsoft.com/office/drawing/2014/main" id="{2CCF42CF-F0E3-FE35-1344-A45674638501}"/>
                </a:ext>
              </a:extLst>
            </p:cNvPr>
            <p:cNvSpPr txBox="1"/>
            <p:nvPr/>
          </p:nvSpPr>
          <p:spPr>
            <a:xfrm>
              <a:off x="5522596" y="3922846"/>
              <a:ext cx="1675237" cy="600164"/>
            </a:xfrm>
            <a:prstGeom prst="rect">
              <a:avLst/>
            </a:prstGeom>
            <a:noFill/>
          </p:spPr>
          <p:txBody>
            <a:bodyPr wrap="square" rtlCol="0">
              <a:spAutoFit/>
            </a:bodyPr>
            <a:lstStyle/>
            <a:p>
              <a:pPr algn="ctr"/>
              <a:r>
                <a:rPr lang="en-US" sz="1100" dirty="0" err="1"/>
                <a:t>Kiểm</a:t>
              </a:r>
              <a:r>
                <a:rPr lang="en-US" sz="1100" dirty="0"/>
                <a:t> </a:t>
              </a:r>
              <a:r>
                <a:rPr lang="en-US" sz="1100" dirty="0" err="1"/>
                <a:t>tra</a:t>
              </a:r>
              <a:r>
                <a:rPr lang="en-US" sz="1100" dirty="0"/>
                <a:t> </a:t>
              </a:r>
              <a:r>
                <a:rPr lang="en-US" sz="1100" dirty="0" err="1"/>
                <a:t>phần</a:t>
              </a:r>
              <a:r>
                <a:rPr lang="en-US" sz="1100" dirty="0"/>
                <a:t> </a:t>
              </a:r>
              <a:r>
                <a:rPr lang="en-US" sz="1100" dirty="0" err="1"/>
                <a:t>tử</a:t>
              </a:r>
              <a:r>
                <a:rPr lang="en-US" sz="1100" dirty="0"/>
                <a:t> </a:t>
              </a:r>
              <a:r>
                <a:rPr lang="en-US" sz="1100" dirty="0" err="1"/>
                <a:t>của</a:t>
              </a:r>
              <a:r>
                <a:rPr lang="en-US" sz="1100" dirty="0"/>
                <a:t> </a:t>
              </a:r>
              <a:r>
                <a:rPr lang="en-US" sz="1100" dirty="0" err="1"/>
                <a:t>mảng</a:t>
              </a:r>
              <a:r>
                <a:rPr lang="en-US" sz="1100" dirty="0"/>
                <a:t> </a:t>
              </a:r>
              <a:r>
                <a:rPr lang="en-US" sz="1100" dirty="0" err="1"/>
                <a:t>có</a:t>
              </a:r>
              <a:r>
                <a:rPr lang="en-US" sz="1100" dirty="0"/>
                <a:t> </a:t>
              </a:r>
              <a:r>
                <a:rPr lang="en-US" sz="1100" dirty="0" err="1"/>
                <a:t>rỗng</a:t>
              </a:r>
              <a:r>
                <a:rPr lang="en-US" sz="1100" dirty="0"/>
                <a:t> hay </a:t>
              </a:r>
              <a:r>
                <a:rPr lang="en-US" sz="1100" dirty="0" err="1"/>
                <a:t>không</a:t>
              </a:r>
              <a:r>
                <a:rPr lang="en-US" sz="1100" dirty="0"/>
                <a:t>  </a:t>
              </a:r>
            </a:p>
          </p:txBody>
        </p:sp>
      </p:grpSp>
    </p:spTree>
    <p:extLst>
      <p:ext uri="{BB962C8B-B14F-4D97-AF65-F5344CB8AC3E}">
        <p14:creationId xmlns:p14="http://schemas.microsoft.com/office/powerpoint/2010/main" val="2025404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51424" y="-12874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459598" y="276529"/>
            <a:ext cx="4113120" cy="338554"/>
          </a:xfrm>
          <a:prstGeom prst="rect">
            <a:avLst/>
          </a:prstGeom>
          <a:noFill/>
        </p:spPr>
        <p:txBody>
          <a:bodyPr wrap="square" rtlCol="0">
            <a:spAutoFit/>
          </a:bodyPr>
          <a:lstStyle/>
          <a:p>
            <a:pPr algn="ctr"/>
            <a:r>
              <a:rPr lang="en-US" sz="1600" dirty="0" err="1">
                <a:solidFill>
                  <a:srgbClr val="FF0000"/>
                </a:solidFill>
              </a:rPr>
              <a:t>Sửa</a:t>
            </a:r>
            <a:r>
              <a:rPr lang="en-US" sz="1600" dirty="0">
                <a:solidFill>
                  <a:srgbClr val="FF0000"/>
                </a:solidFill>
              </a:rPr>
              <a:t> </a:t>
            </a:r>
            <a:r>
              <a:rPr lang="en-US" sz="1600" dirty="0" err="1">
                <a:solidFill>
                  <a:srgbClr val="FF0000"/>
                </a:solidFill>
              </a:rPr>
              <a:t>lại</a:t>
            </a:r>
            <a:r>
              <a:rPr lang="en-US" sz="1600" dirty="0">
                <a:solidFill>
                  <a:srgbClr val="FF0000"/>
                </a:solidFill>
              </a:rPr>
              <a:t> </a:t>
            </a:r>
            <a:r>
              <a:rPr lang="en-US" sz="1600" dirty="0" err="1">
                <a:solidFill>
                  <a:srgbClr val="FF0000"/>
                </a:solidFill>
              </a:rPr>
              <a:t>DinerMenu</a:t>
            </a:r>
            <a:r>
              <a:rPr lang="en-US" sz="1600" dirty="0">
                <a:solidFill>
                  <a:srgbClr val="FF0000"/>
                </a:solidFill>
              </a:rPr>
              <a:t> </a:t>
            </a:r>
            <a:r>
              <a:rPr lang="en-US" sz="1600" dirty="0" err="1">
                <a:solidFill>
                  <a:srgbClr val="FF0000"/>
                </a:solidFill>
              </a:rPr>
              <a:t>với</a:t>
            </a:r>
            <a:r>
              <a:rPr lang="en-US" sz="1600" dirty="0">
                <a:solidFill>
                  <a:srgbClr val="FF0000"/>
                </a:solidFill>
              </a:rPr>
              <a:t> Iterator Pattern</a:t>
            </a:r>
          </a:p>
        </p:txBody>
      </p:sp>
      <p:pic>
        <p:nvPicPr>
          <p:cNvPr id="5" name="Picture 4">
            <a:extLst>
              <a:ext uri="{FF2B5EF4-FFF2-40B4-BE49-F238E27FC236}">
                <a16:creationId xmlns:a16="http://schemas.microsoft.com/office/drawing/2014/main" id="{73DFD465-93A8-3444-6389-97EEA9116F31}"/>
              </a:ext>
            </a:extLst>
          </p:cNvPr>
          <p:cNvPicPr>
            <a:picLocks noChangeAspect="1"/>
          </p:cNvPicPr>
          <p:nvPr/>
        </p:nvPicPr>
        <p:blipFill>
          <a:blip r:embed="rId3"/>
          <a:stretch>
            <a:fillRect/>
          </a:stretch>
        </p:blipFill>
        <p:spPr>
          <a:xfrm>
            <a:off x="1389862" y="564254"/>
            <a:ext cx="5881492" cy="4158630"/>
          </a:xfrm>
          <a:prstGeom prst="rect">
            <a:avLst/>
          </a:prstGeom>
        </p:spPr>
      </p:pic>
    </p:spTree>
    <p:extLst>
      <p:ext uri="{BB962C8B-B14F-4D97-AF65-F5344CB8AC3E}">
        <p14:creationId xmlns:p14="http://schemas.microsoft.com/office/powerpoint/2010/main" val="302002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453335" y="224071"/>
            <a:ext cx="4113120" cy="338554"/>
          </a:xfrm>
          <a:prstGeom prst="rect">
            <a:avLst/>
          </a:prstGeom>
          <a:noFill/>
        </p:spPr>
        <p:txBody>
          <a:bodyPr wrap="square" rtlCol="0">
            <a:spAutoFit/>
          </a:bodyPr>
          <a:lstStyle/>
          <a:p>
            <a:pPr algn="ctr"/>
            <a:r>
              <a:rPr lang="en-US" sz="1600" dirty="0" err="1">
                <a:solidFill>
                  <a:srgbClr val="FF0000"/>
                </a:solidFill>
              </a:rPr>
              <a:t>Sửa</a:t>
            </a:r>
            <a:r>
              <a:rPr lang="en-US" sz="1600" dirty="0">
                <a:solidFill>
                  <a:srgbClr val="FF0000"/>
                </a:solidFill>
              </a:rPr>
              <a:t> </a:t>
            </a:r>
            <a:r>
              <a:rPr lang="en-US" sz="1600" dirty="0" err="1">
                <a:solidFill>
                  <a:srgbClr val="FF0000"/>
                </a:solidFill>
              </a:rPr>
              <a:t>lại</a:t>
            </a:r>
            <a:r>
              <a:rPr lang="en-US" sz="1600" dirty="0">
                <a:solidFill>
                  <a:srgbClr val="FF0000"/>
                </a:solidFill>
              </a:rPr>
              <a:t> Code Waitress</a:t>
            </a:r>
          </a:p>
        </p:txBody>
      </p:sp>
      <p:pic>
        <p:nvPicPr>
          <p:cNvPr id="4" name="Picture 3">
            <a:extLst>
              <a:ext uri="{FF2B5EF4-FFF2-40B4-BE49-F238E27FC236}">
                <a16:creationId xmlns:a16="http://schemas.microsoft.com/office/drawing/2014/main" id="{BEA2E045-B158-479E-DCBD-4C463AEA83C0}"/>
              </a:ext>
            </a:extLst>
          </p:cNvPr>
          <p:cNvPicPr>
            <a:picLocks noChangeAspect="1"/>
          </p:cNvPicPr>
          <p:nvPr/>
        </p:nvPicPr>
        <p:blipFill>
          <a:blip r:embed="rId3"/>
          <a:stretch>
            <a:fillRect/>
          </a:stretch>
        </p:blipFill>
        <p:spPr>
          <a:xfrm>
            <a:off x="1747763" y="452685"/>
            <a:ext cx="5370350" cy="4405441"/>
          </a:xfrm>
          <a:prstGeom prst="rect">
            <a:avLst/>
          </a:prstGeom>
        </p:spPr>
      </p:pic>
    </p:spTree>
    <p:extLst>
      <p:ext uri="{BB962C8B-B14F-4D97-AF65-F5344CB8AC3E}">
        <p14:creationId xmlns:p14="http://schemas.microsoft.com/office/powerpoint/2010/main" val="42616194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453335" y="224071"/>
            <a:ext cx="4113120" cy="338554"/>
          </a:xfrm>
          <a:prstGeom prst="rect">
            <a:avLst/>
          </a:prstGeom>
          <a:noFill/>
        </p:spPr>
        <p:txBody>
          <a:bodyPr wrap="square" rtlCol="0">
            <a:spAutoFit/>
          </a:bodyPr>
          <a:lstStyle/>
          <a:p>
            <a:pPr algn="ctr"/>
            <a:r>
              <a:rPr lang="en-US" sz="1600" dirty="0" err="1">
                <a:solidFill>
                  <a:srgbClr val="FF0000"/>
                </a:solidFill>
              </a:rPr>
              <a:t>Sơ</a:t>
            </a:r>
            <a:r>
              <a:rPr lang="en-US" sz="1600" dirty="0">
                <a:solidFill>
                  <a:srgbClr val="FF0000"/>
                </a:solidFill>
              </a:rPr>
              <a:t> </a:t>
            </a:r>
            <a:r>
              <a:rPr lang="en-US" sz="1600" dirty="0" err="1">
                <a:solidFill>
                  <a:srgbClr val="FF0000"/>
                </a:solidFill>
              </a:rPr>
              <a:t>đồ</a:t>
            </a:r>
            <a:r>
              <a:rPr lang="en-US" sz="1600" dirty="0">
                <a:solidFill>
                  <a:srgbClr val="FF0000"/>
                </a:solidFill>
              </a:rPr>
              <a:t> </a:t>
            </a:r>
            <a:r>
              <a:rPr lang="en-US" sz="1600" dirty="0" err="1">
                <a:solidFill>
                  <a:srgbClr val="FF0000"/>
                </a:solidFill>
              </a:rPr>
              <a:t>Lớp</a:t>
            </a:r>
            <a:endParaRPr lang="en-US" sz="1600" dirty="0">
              <a:solidFill>
                <a:srgbClr val="FF0000"/>
              </a:solidFill>
            </a:endParaRPr>
          </a:p>
        </p:txBody>
      </p:sp>
      <p:pic>
        <p:nvPicPr>
          <p:cNvPr id="6" name="Picture 5">
            <a:extLst>
              <a:ext uri="{FF2B5EF4-FFF2-40B4-BE49-F238E27FC236}">
                <a16:creationId xmlns:a16="http://schemas.microsoft.com/office/drawing/2014/main" id="{34E214A1-1F84-61A4-F367-46C6A57546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4624" y="828431"/>
            <a:ext cx="9094743" cy="3541145"/>
          </a:xfrm>
          <a:prstGeom prst="rect">
            <a:avLst/>
          </a:prstGeom>
        </p:spPr>
      </p:pic>
    </p:spTree>
    <p:extLst>
      <p:ext uri="{BB962C8B-B14F-4D97-AF65-F5344CB8AC3E}">
        <p14:creationId xmlns:p14="http://schemas.microsoft.com/office/powerpoint/2010/main" val="1273840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453335" y="224071"/>
            <a:ext cx="4113120" cy="338554"/>
          </a:xfrm>
          <a:prstGeom prst="rect">
            <a:avLst/>
          </a:prstGeom>
          <a:noFill/>
        </p:spPr>
        <p:txBody>
          <a:bodyPr wrap="square" rtlCol="0">
            <a:spAutoFit/>
          </a:bodyPr>
          <a:lstStyle/>
          <a:p>
            <a:pPr algn="ctr"/>
            <a:r>
              <a:rPr lang="en-US" sz="1600" dirty="0" err="1">
                <a:solidFill>
                  <a:srgbClr val="FF0000"/>
                </a:solidFill>
              </a:rPr>
              <a:t>Cải</a:t>
            </a:r>
            <a:r>
              <a:rPr lang="en-US" sz="1600" dirty="0">
                <a:solidFill>
                  <a:srgbClr val="FF0000"/>
                </a:solidFill>
              </a:rPr>
              <a:t> </a:t>
            </a:r>
            <a:r>
              <a:rPr lang="en-US" sz="1600" dirty="0" err="1">
                <a:solidFill>
                  <a:srgbClr val="FF0000"/>
                </a:solidFill>
              </a:rPr>
              <a:t>tiến</a:t>
            </a:r>
            <a:r>
              <a:rPr lang="en-US" sz="1600" dirty="0">
                <a:solidFill>
                  <a:srgbClr val="FF0000"/>
                </a:solidFill>
              </a:rPr>
              <a:t> menu </a:t>
            </a:r>
            <a:r>
              <a:rPr lang="en-US" sz="1600" dirty="0" err="1">
                <a:solidFill>
                  <a:srgbClr val="FF0000"/>
                </a:solidFill>
              </a:rPr>
              <a:t>với</a:t>
            </a:r>
            <a:r>
              <a:rPr lang="en-US" sz="1600" dirty="0">
                <a:solidFill>
                  <a:srgbClr val="FF0000"/>
                </a:solidFill>
              </a:rPr>
              <a:t> Iterator Pattern </a:t>
            </a:r>
            <a:r>
              <a:rPr lang="en-US" sz="1600" dirty="0" err="1">
                <a:solidFill>
                  <a:srgbClr val="FF0000"/>
                </a:solidFill>
              </a:rPr>
              <a:t>của</a:t>
            </a:r>
            <a:r>
              <a:rPr lang="en-US" sz="1600" dirty="0">
                <a:solidFill>
                  <a:srgbClr val="FF0000"/>
                </a:solidFill>
              </a:rPr>
              <a:t> Java</a:t>
            </a:r>
          </a:p>
        </p:txBody>
      </p:sp>
      <p:pic>
        <p:nvPicPr>
          <p:cNvPr id="4" name="Picture 3">
            <a:extLst>
              <a:ext uri="{FF2B5EF4-FFF2-40B4-BE49-F238E27FC236}">
                <a16:creationId xmlns:a16="http://schemas.microsoft.com/office/drawing/2014/main" id="{13422C0E-02A2-5D5A-8681-5B1D9E10C13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35665" y="532234"/>
            <a:ext cx="2469544" cy="2374044"/>
          </a:xfrm>
          <a:prstGeom prst="rect">
            <a:avLst/>
          </a:prstGeom>
        </p:spPr>
      </p:pic>
      <p:sp>
        <p:nvSpPr>
          <p:cNvPr id="5" name="TextBox 4">
            <a:extLst>
              <a:ext uri="{FF2B5EF4-FFF2-40B4-BE49-F238E27FC236}">
                <a16:creationId xmlns:a16="http://schemas.microsoft.com/office/drawing/2014/main" id="{759EDCCA-8026-39D3-2487-CD08805416DB}"/>
              </a:ext>
            </a:extLst>
          </p:cNvPr>
          <p:cNvSpPr txBox="1"/>
          <p:nvPr/>
        </p:nvSpPr>
        <p:spPr>
          <a:xfrm>
            <a:off x="1043341" y="3452919"/>
            <a:ext cx="2261569" cy="430887"/>
          </a:xfrm>
          <a:prstGeom prst="rect">
            <a:avLst/>
          </a:prstGeom>
          <a:noFill/>
        </p:spPr>
        <p:txBody>
          <a:bodyPr wrap="square" rtlCol="0">
            <a:spAutoFit/>
          </a:bodyPr>
          <a:lstStyle/>
          <a:p>
            <a:pPr algn="ctr"/>
            <a:r>
              <a:rPr lang="en-US" sz="1100" dirty="0"/>
              <a:t>Remove() </a:t>
            </a:r>
            <a:r>
              <a:rPr lang="en-US" sz="1100" dirty="0" err="1"/>
              <a:t>loại</a:t>
            </a:r>
            <a:r>
              <a:rPr lang="en-US" sz="1100" dirty="0"/>
              <a:t> </a:t>
            </a:r>
            <a:r>
              <a:rPr lang="en-US" sz="1100" dirty="0" err="1"/>
              <a:t>bỏ</a:t>
            </a:r>
            <a:r>
              <a:rPr lang="en-US" sz="1100" dirty="0"/>
              <a:t> </a:t>
            </a:r>
            <a:r>
              <a:rPr lang="en-US" sz="1100" dirty="0" err="1"/>
              <a:t>phần</a:t>
            </a:r>
            <a:r>
              <a:rPr lang="en-US" sz="1100" dirty="0"/>
              <a:t> </a:t>
            </a:r>
            <a:r>
              <a:rPr lang="en-US" sz="1100" dirty="0" err="1"/>
              <a:t>tử</a:t>
            </a:r>
            <a:r>
              <a:rPr lang="en-US" sz="1100" dirty="0"/>
              <a:t> </a:t>
            </a:r>
            <a:r>
              <a:rPr lang="en-US" sz="1100" dirty="0" err="1"/>
              <a:t>cuối</a:t>
            </a:r>
            <a:r>
              <a:rPr lang="en-US" sz="1100" dirty="0"/>
              <a:t> </a:t>
            </a:r>
            <a:r>
              <a:rPr lang="en-US" sz="1100" dirty="0" err="1"/>
              <a:t>được</a:t>
            </a:r>
            <a:r>
              <a:rPr lang="en-US" sz="1100" dirty="0"/>
              <a:t> </a:t>
            </a:r>
            <a:r>
              <a:rPr lang="en-US" sz="1100" dirty="0" err="1"/>
              <a:t>trả</a:t>
            </a:r>
            <a:r>
              <a:rPr lang="en-US" sz="1100" dirty="0"/>
              <a:t> </a:t>
            </a:r>
            <a:r>
              <a:rPr lang="en-US" sz="1100" dirty="0" err="1"/>
              <a:t>về</a:t>
            </a:r>
            <a:r>
              <a:rPr lang="en-US" sz="1100" dirty="0"/>
              <a:t> </a:t>
            </a:r>
            <a:r>
              <a:rPr lang="en-US" sz="1100" dirty="0" err="1"/>
              <a:t>bởi</a:t>
            </a:r>
            <a:r>
              <a:rPr lang="en-US" sz="1100" dirty="0"/>
              <a:t> Iterator</a:t>
            </a:r>
          </a:p>
        </p:txBody>
      </p:sp>
      <p:cxnSp>
        <p:nvCxnSpPr>
          <p:cNvPr id="8" name="Straight Arrow Connector 7">
            <a:extLst>
              <a:ext uri="{FF2B5EF4-FFF2-40B4-BE49-F238E27FC236}">
                <a16:creationId xmlns:a16="http://schemas.microsoft.com/office/drawing/2014/main" id="{B8BEFB42-A7C9-7740-14EF-3852796905B1}"/>
              </a:ext>
            </a:extLst>
          </p:cNvPr>
          <p:cNvCxnSpPr/>
          <p:nvPr/>
        </p:nvCxnSpPr>
        <p:spPr>
          <a:xfrm flipV="1">
            <a:off x="2774419" y="2271094"/>
            <a:ext cx="1060983" cy="11028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1360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1000"/>
                                        <p:tgtEl>
                                          <p:spTgt spid="8"/>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098020" y="2141913"/>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725672" y="8448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Thành viên trong nhóm</a:t>
            </a:r>
            <a:endParaRPr dirty="0"/>
          </a:p>
        </p:txBody>
      </p:sp>
      <p:sp>
        <p:nvSpPr>
          <p:cNvPr id="288" name="Google Shape;288;p42"/>
          <p:cNvSpPr txBox="1">
            <a:spLocks noGrp="1"/>
          </p:cNvSpPr>
          <p:nvPr>
            <p:ph type="subTitle" idx="1"/>
          </p:nvPr>
        </p:nvSpPr>
        <p:spPr>
          <a:xfrm flipH="1">
            <a:off x="3352639" y="2196350"/>
            <a:ext cx="1935009" cy="3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Nguyễn Trường Hùng</a:t>
            </a:r>
            <a:endParaRPr dirty="0"/>
          </a:p>
        </p:txBody>
      </p:sp>
      <p:grpSp>
        <p:nvGrpSpPr>
          <p:cNvPr id="8" name="Group 7"/>
          <p:cNvGrpSpPr/>
          <p:nvPr/>
        </p:nvGrpSpPr>
        <p:grpSpPr>
          <a:xfrm>
            <a:off x="2490015" y="1087942"/>
            <a:ext cx="6641305" cy="563383"/>
            <a:chOff x="2490015" y="1087942"/>
            <a:chExt cx="6641305" cy="563383"/>
          </a:xfrm>
        </p:grpSpPr>
        <p:grpSp>
          <p:nvGrpSpPr>
            <p:cNvPr id="2" name="Google Shape;277;p42">
              <a:extLst>
                <a:ext uri="{FF2B5EF4-FFF2-40B4-BE49-F238E27FC236}">
                  <a16:creationId xmlns:a16="http://schemas.microsoft.com/office/drawing/2014/main" id="{607D9C4B-002F-809B-9460-5943CB6DCE93}"/>
                </a:ext>
              </a:extLst>
            </p:cNvPr>
            <p:cNvGrpSpPr/>
            <p:nvPr/>
          </p:nvGrpSpPr>
          <p:grpSpPr>
            <a:xfrm>
              <a:off x="2490015" y="1187525"/>
              <a:ext cx="6641305" cy="463800"/>
              <a:chOff x="3110698" y="1606925"/>
              <a:chExt cx="6033300" cy="463800"/>
            </a:xfrm>
          </p:grpSpPr>
          <p:cxnSp>
            <p:nvCxnSpPr>
              <p:cNvPr id="3" name="Google Shape;278;p42">
                <a:extLst>
                  <a:ext uri="{FF2B5EF4-FFF2-40B4-BE49-F238E27FC236}">
                    <a16:creationId xmlns:a16="http://schemas.microsoft.com/office/drawing/2014/main" id="{D3F3E979-58C5-9473-ABB6-AE62DB3A4394}"/>
                  </a:ext>
                </a:extLst>
              </p:cNvPr>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4" name="Google Shape;279;p42">
                <a:extLst>
                  <a:ext uri="{FF2B5EF4-FFF2-40B4-BE49-F238E27FC236}">
                    <a16:creationId xmlns:a16="http://schemas.microsoft.com/office/drawing/2014/main" id="{21B3E215-2069-20FA-614E-846A29BDAEBB}"/>
                  </a:ext>
                </a:extLst>
              </p:cNvPr>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88;p42">
              <a:extLst>
                <a:ext uri="{FF2B5EF4-FFF2-40B4-BE49-F238E27FC236}">
                  <a16:creationId xmlns:a16="http://schemas.microsoft.com/office/drawing/2014/main" id="{57739B13-CB42-37B1-11A2-060A0DCB4722}"/>
                </a:ext>
              </a:extLst>
            </p:cNvPr>
            <p:cNvSpPr txBox="1">
              <a:spLocks/>
            </p:cNvSpPr>
            <p:nvPr/>
          </p:nvSpPr>
          <p:spPr>
            <a:xfrm flipH="1">
              <a:off x="2782064" y="1240146"/>
              <a:ext cx="2106468" cy="3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ctr"/>
              <a:r>
                <a:rPr lang="en-US" dirty="0" err="1"/>
                <a:t>Bùi</a:t>
              </a:r>
              <a:r>
                <a:rPr lang="en-US" dirty="0"/>
                <a:t> </a:t>
              </a:r>
              <a:r>
                <a:rPr lang="en-US" dirty="0" err="1"/>
                <a:t>Tiến</a:t>
              </a:r>
              <a:r>
                <a:rPr lang="en-US" dirty="0"/>
                <a:t> </a:t>
              </a:r>
              <a:r>
                <a:rPr lang="en-US" dirty="0" err="1" smtClean="0"/>
                <a:t>Đạt</a:t>
              </a:r>
              <a:r>
                <a:rPr lang="en-US" dirty="0" smtClean="0"/>
                <a:t> </a:t>
              </a:r>
              <a:endParaRPr lang="en-US" dirty="0"/>
            </a:p>
          </p:txBody>
        </p:sp>
        <p:sp>
          <p:nvSpPr>
            <p:cNvPr id="5" name="TextBox 4"/>
            <p:cNvSpPr txBox="1"/>
            <p:nvPr/>
          </p:nvSpPr>
          <p:spPr>
            <a:xfrm>
              <a:off x="5093936" y="1087942"/>
              <a:ext cx="2583873" cy="307777"/>
            </a:xfrm>
            <a:prstGeom prst="rect">
              <a:avLst/>
            </a:prstGeom>
            <a:noFill/>
          </p:spPr>
          <p:txBody>
            <a:bodyPr wrap="square" rtlCol="0">
              <a:spAutoFit/>
            </a:bodyPr>
            <a:lstStyle/>
            <a:p>
              <a:pPr algn="ctr"/>
              <a:r>
                <a:rPr lang="en-US" dirty="0" smtClean="0"/>
                <a:t>Code + </a:t>
              </a:r>
              <a:r>
                <a:rPr lang="en-US" dirty="0" err="1" smtClean="0"/>
                <a:t>Tổng</a:t>
              </a:r>
              <a:r>
                <a:rPr lang="en-US" dirty="0" smtClean="0"/>
                <a:t> </a:t>
              </a:r>
              <a:r>
                <a:rPr lang="en-US" dirty="0" err="1" smtClean="0"/>
                <a:t>hợp</a:t>
              </a:r>
              <a:r>
                <a:rPr lang="en-US" dirty="0" smtClean="0"/>
                <a:t> word</a:t>
              </a:r>
              <a:endParaRPr lang="vi-VN" dirty="0"/>
            </a:p>
          </p:txBody>
        </p:sp>
      </p:grpSp>
      <p:sp>
        <p:nvSpPr>
          <p:cNvPr id="20" name="TextBox 19"/>
          <p:cNvSpPr txBox="1"/>
          <p:nvPr/>
        </p:nvSpPr>
        <p:spPr>
          <a:xfrm>
            <a:off x="5648035" y="2051825"/>
            <a:ext cx="2583873" cy="307777"/>
          </a:xfrm>
          <a:prstGeom prst="rect">
            <a:avLst/>
          </a:prstGeom>
          <a:noFill/>
        </p:spPr>
        <p:txBody>
          <a:bodyPr wrap="square" rtlCol="0">
            <a:spAutoFit/>
          </a:bodyPr>
          <a:lstStyle/>
          <a:p>
            <a:pPr algn="ctr"/>
            <a:r>
              <a:rPr lang="en-US" dirty="0" smtClean="0"/>
              <a:t>Code + </a:t>
            </a:r>
            <a:r>
              <a:rPr lang="en-US" dirty="0" err="1" smtClean="0"/>
              <a:t>Tổng</a:t>
            </a:r>
            <a:r>
              <a:rPr lang="en-US" dirty="0" smtClean="0"/>
              <a:t> </a:t>
            </a:r>
            <a:r>
              <a:rPr lang="en-US" dirty="0" err="1" smtClean="0"/>
              <a:t>hợp</a:t>
            </a:r>
            <a:r>
              <a:rPr lang="en-US" dirty="0" smtClean="0"/>
              <a:t> word</a:t>
            </a:r>
            <a:endParaRPr lang="vi-VN" dirty="0"/>
          </a:p>
        </p:txBody>
      </p:sp>
      <p:grpSp>
        <p:nvGrpSpPr>
          <p:cNvPr id="9" name="Group 8"/>
          <p:cNvGrpSpPr/>
          <p:nvPr/>
        </p:nvGrpSpPr>
        <p:grpSpPr>
          <a:xfrm>
            <a:off x="4267420" y="3129517"/>
            <a:ext cx="4937377" cy="564133"/>
            <a:chOff x="4267420" y="3129517"/>
            <a:chExt cx="4937377" cy="564133"/>
          </a:xfrm>
        </p:grpSpPr>
        <p:grpSp>
          <p:nvGrpSpPr>
            <p:cNvPr id="280" name="Google Shape;280;p42"/>
            <p:cNvGrpSpPr/>
            <p:nvPr/>
          </p:nvGrpSpPr>
          <p:grpSpPr>
            <a:xfrm>
              <a:off x="4267420" y="322985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88;p42">
              <a:extLst>
                <a:ext uri="{FF2B5EF4-FFF2-40B4-BE49-F238E27FC236}">
                  <a16:creationId xmlns:a16="http://schemas.microsoft.com/office/drawing/2014/main" id="{A106150A-FFAD-00E7-A350-731FCD55F10F}"/>
                </a:ext>
              </a:extLst>
            </p:cNvPr>
            <p:cNvSpPr txBox="1">
              <a:spLocks/>
            </p:cNvSpPr>
            <p:nvPr/>
          </p:nvSpPr>
          <p:spPr>
            <a:xfrm flipH="1">
              <a:off x="4526482" y="3308642"/>
              <a:ext cx="1935009" cy="3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ctr"/>
              <a:r>
                <a:rPr lang="vi-VN" dirty="0"/>
                <a:t>Nguyễn </a:t>
              </a:r>
              <a:r>
                <a:rPr lang="en-US" dirty="0" err="1"/>
                <a:t>Lê</a:t>
              </a:r>
              <a:r>
                <a:rPr lang="en-US" dirty="0"/>
                <a:t> </a:t>
              </a:r>
              <a:r>
                <a:rPr lang="en-US" dirty="0" err="1"/>
                <a:t>Quang</a:t>
              </a:r>
              <a:r>
                <a:rPr lang="en-US" dirty="0"/>
                <a:t> </a:t>
              </a:r>
              <a:r>
                <a:rPr lang="vi-VN" dirty="0"/>
                <a:t>Thuận</a:t>
              </a:r>
            </a:p>
          </p:txBody>
        </p:sp>
        <p:sp>
          <p:nvSpPr>
            <p:cNvPr id="21" name="TextBox 20"/>
            <p:cNvSpPr txBox="1"/>
            <p:nvPr/>
          </p:nvSpPr>
          <p:spPr>
            <a:xfrm>
              <a:off x="6620924" y="3129517"/>
              <a:ext cx="2583873" cy="307777"/>
            </a:xfrm>
            <a:prstGeom prst="rect">
              <a:avLst/>
            </a:prstGeom>
            <a:noFill/>
          </p:spPr>
          <p:txBody>
            <a:bodyPr wrap="square" rtlCol="0">
              <a:spAutoFit/>
            </a:bodyPr>
            <a:lstStyle/>
            <a:p>
              <a:pPr algn="ctr"/>
              <a:r>
                <a:rPr lang="en-US" dirty="0" smtClean="0"/>
                <a:t>Code + </a:t>
              </a:r>
              <a:r>
                <a:rPr lang="en-US" dirty="0" err="1" smtClean="0"/>
                <a:t>Tổng</a:t>
              </a:r>
              <a:r>
                <a:rPr lang="en-US" dirty="0" smtClean="0"/>
                <a:t> </a:t>
              </a:r>
              <a:r>
                <a:rPr lang="en-US" dirty="0" err="1" smtClean="0"/>
                <a:t>hợp</a:t>
              </a:r>
              <a:r>
                <a:rPr lang="en-US" dirty="0" smtClean="0"/>
                <a:t> word </a:t>
              </a:r>
              <a:endParaRPr lang="vi-VN" dirty="0"/>
            </a:p>
          </p:txBody>
        </p:sp>
      </p:grpSp>
      <p:grpSp>
        <p:nvGrpSpPr>
          <p:cNvPr id="10" name="Group 9"/>
          <p:cNvGrpSpPr/>
          <p:nvPr/>
        </p:nvGrpSpPr>
        <p:grpSpPr>
          <a:xfrm>
            <a:off x="4609905" y="4113698"/>
            <a:ext cx="4673338" cy="592693"/>
            <a:chOff x="4609905" y="4113698"/>
            <a:chExt cx="4673338" cy="592693"/>
          </a:xfrm>
        </p:grpSpPr>
        <p:cxnSp>
          <p:nvCxnSpPr>
            <p:cNvPr id="284" name="Google Shape;284;p42"/>
            <p:cNvCxnSpPr/>
            <p:nvPr/>
          </p:nvCxnSpPr>
          <p:spPr>
            <a:xfrm flipH="1">
              <a:off x="4609905" y="4473840"/>
              <a:ext cx="4594892" cy="651"/>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4814249" y="4242591"/>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8;p42">
              <a:extLst>
                <a:ext uri="{FF2B5EF4-FFF2-40B4-BE49-F238E27FC236}">
                  <a16:creationId xmlns:a16="http://schemas.microsoft.com/office/drawing/2014/main" id="{E272639B-A4DA-DC23-B854-C578DE1424F7}"/>
                </a:ext>
              </a:extLst>
            </p:cNvPr>
            <p:cNvSpPr txBox="1">
              <a:spLocks/>
            </p:cNvSpPr>
            <p:nvPr/>
          </p:nvSpPr>
          <p:spPr>
            <a:xfrm flipH="1">
              <a:off x="4630299" y="4292581"/>
              <a:ext cx="2106468" cy="3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100"/>
                <a:buFont typeface="Roboto Condensed Light"/>
                <a:buNone/>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0" indent="0" algn="ctr"/>
              <a:r>
                <a:rPr lang="en-US" dirty="0" err="1"/>
                <a:t>Trần</a:t>
              </a:r>
              <a:r>
                <a:rPr lang="en-US" dirty="0"/>
                <a:t> Quang </a:t>
              </a:r>
              <a:r>
                <a:rPr lang="en-US" dirty="0" err="1"/>
                <a:t>Khải</a:t>
              </a:r>
              <a:endParaRPr lang="en-US" dirty="0"/>
            </a:p>
          </p:txBody>
        </p:sp>
        <p:sp>
          <p:nvSpPr>
            <p:cNvPr id="22" name="TextBox 21"/>
            <p:cNvSpPr txBox="1"/>
            <p:nvPr/>
          </p:nvSpPr>
          <p:spPr>
            <a:xfrm>
              <a:off x="6699370" y="4113698"/>
              <a:ext cx="2583873" cy="307777"/>
            </a:xfrm>
            <a:prstGeom prst="rect">
              <a:avLst/>
            </a:prstGeom>
            <a:noFill/>
          </p:spPr>
          <p:txBody>
            <a:bodyPr wrap="square" rtlCol="0">
              <a:spAutoFit/>
            </a:bodyPr>
            <a:lstStyle/>
            <a:p>
              <a:pPr algn="ctr"/>
              <a:r>
                <a:rPr lang="en-US" dirty="0" err="1" smtClean="0"/>
                <a:t>Powerpoint</a:t>
              </a:r>
              <a:r>
                <a:rPr lang="en-US" dirty="0" smtClean="0"/>
                <a:t> + </a:t>
              </a:r>
              <a:r>
                <a:rPr lang="en-US" dirty="0" err="1" smtClean="0"/>
                <a:t>thuyết</a:t>
              </a:r>
              <a:r>
                <a:rPr lang="en-US" dirty="0" smtClean="0"/>
                <a:t> </a:t>
              </a:r>
              <a:r>
                <a:rPr lang="en-US" dirty="0" err="1" smtClean="0"/>
                <a:t>trình</a:t>
              </a:r>
              <a:r>
                <a:rPr lang="en-US" dirty="0" smtClean="0"/>
                <a:t> </a:t>
              </a:r>
              <a:endParaRPr lang="vi-VN"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
                                        </p:tgtEl>
                                        <p:attrNameLst>
                                          <p:attrName>style.visibility</p:attrName>
                                        </p:attrNameLst>
                                      </p:cBhvr>
                                      <p:to>
                                        <p:strVal val="visible"/>
                                      </p:to>
                                    </p:set>
                                    <p:anim calcmode="lin" valueType="num">
                                      <p:cBhvr additive="base">
                                        <p:cTn id="7" dur="500" fill="hold"/>
                                        <p:tgtEl>
                                          <p:spTgt spid="286"/>
                                        </p:tgtEl>
                                        <p:attrNameLst>
                                          <p:attrName>ppt_x</p:attrName>
                                        </p:attrNameLst>
                                      </p:cBhvr>
                                      <p:tavLst>
                                        <p:tav tm="0">
                                          <p:val>
                                            <p:strVal val="#ppt_x"/>
                                          </p:val>
                                        </p:tav>
                                        <p:tav tm="100000">
                                          <p:val>
                                            <p:strVal val="#ppt_x"/>
                                          </p:val>
                                        </p:tav>
                                      </p:tavLst>
                                    </p:anim>
                                    <p:anim calcmode="lin" valueType="num">
                                      <p:cBhvr additive="base">
                                        <p:cTn id="8" dur="500" fill="hold"/>
                                        <p:tgtEl>
                                          <p:spTgt spid="2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8">
                                            <p:txEl>
                                              <p:pRg st="0" end="0"/>
                                            </p:txEl>
                                          </p:spTgt>
                                        </p:tgtEl>
                                        <p:attrNameLst>
                                          <p:attrName>style.visibility</p:attrName>
                                        </p:attrNameLst>
                                      </p:cBhvr>
                                      <p:to>
                                        <p:strVal val="visible"/>
                                      </p:to>
                                    </p:set>
                                    <p:animEffect transition="in" filter="randombar(horizontal)">
                                      <p:cBhvr>
                                        <p:cTn id="16" dur="500"/>
                                        <p:tgtEl>
                                          <p:spTgt spid="288">
                                            <p:txEl>
                                              <p:pRg st="0" end="0"/>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Effect transition="in" filter="randombar(horizontal)">
                                      <p:cBhvr>
                                        <p:cTn id="19" dur="500"/>
                                        <p:tgtEl>
                                          <p:spTgt spid="27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par>
                                <p:cTn id="23" presetID="14"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par>
                                <p:cTn id="26" presetID="14" presetClass="entr" presetSubtype="1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p:bldP spid="288" grpId="0" build="p"/>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22A83CAC-25D5-5298-DAF3-AD7A922B6634}"/>
              </a:ext>
            </a:extLst>
          </p:cNvPr>
          <p:cNvSpPr txBox="1"/>
          <p:nvPr/>
        </p:nvSpPr>
        <p:spPr>
          <a:xfrm>
            <a:off x="2303866" y="224071"/>
            <a:ext cx="4736222" cy="338554"/>
          </a:xfrm>
          <a:prstGeom prst="rect">
            <a:avLst/>
          </a:prstGeom>
          <a:noFill/>
        </p:spPr>
        <p:txBody>
          <a:bodyPr wrap="square" rtlCol="0">
            <a:spAutoFit/>
          </a:bodyPr>
          <a:lstStyle/>
          <a:p>
            <a:pPr algn="ctr"/>
            <a:r>
              <a:rPr lang="en-US" sz="1600" dirty="0" err="1">
                <a:solidFill>
                  <a:srgbClr val="FF0000"/>
                </a:solidFill>
              </a:rPr>
              <a:t>Cài</a:t>
            </a:r>
            <a:r>
              <a:rPr lang="en-US" sz="1600" dirty="0">
                <a:solidFill>
                  <a:srgbClr val="FF0000"/>
                </a:solidFill>
              </a:rPr>
              <a:t> </a:t>
            </a:r>
            <a:r>
              <a:rPr lang="en-US" sz="1600" dirty="0" err="1">
                <a:solidFill>
                  <a:srgbClr val="FF0000"/>
                </a:solidFill>
              </a:rPr>
              <a:t>đặt</a:t>
            </a:r>
            <a:r>
              <a:rPr lang="en-US" sz="1600" dirty="0">
                <a:solidFill>
                  <a:srgbClr val="FF0000"/>
                </a:solidFill>
              </a:rPr>
              <a:t> </a:t>
            </a:r>
            <a:r>
              <a:rPr lang="en-US" sz="1600" dirty="0" err="1">
                <a:solidFill>
                  <a:srgbClr val="FF0000"/>
                </a:solidFill>
              </a:rPr>
              <a:t>java.util.Iterator</a:t>
            </a:r>
            <a:r>
              <a:rPr lang="en-US" sz="1600" dirty="0">
                <a:solidFill>
                  <a:srgbClr val="FF0000"/>
                </a:solidFill>
              </a:rPr>
              <a:t> </a:t>
            </a:r>
            <a:r>
              <a:rPr lang="en-US" sz="1600" dirty="0" err="1">
                <a:solidFill>
                  <a:srgbClr val="FF0000"/>
                </a:solidFill>
              </a:rPr>
              <a:t>cho</a:t>
            </a:r>
            <a:r>
              <a:rPr lang="en-US" sz="1600" dirty="0">
                <a:solidFill>
                  <a:srgbClr val="FF0000"/>
                </a:solidFill>
              </a:rPr>
              <a:t> </a:t>
            </a:r>
            <a:r>
              <a:rPr lang="en-US" sz="1600" dirty="0" err="1">
                <a:solidFill>
                  <a:srgbClr val="FF0000"/>
                </a:solidFill>
              </a:rPr>
              <a:t>DinerMenuIterator</a:t>
            </a:r>
            <a:endParaRPr lang="en-US" sz="1600" dirty="0">
              <a:solidFill>
                <a:srgbClr val="FF0000"/>
              </a:solidFill>
            </a:endParaRPr>
          </a:p>
        </p:txBody>
      </p:sp>
      <p:pic>
        <p:nvPicPr>
          <p:cNvPr id="6" name="Picture 5">
            <a:extLst>
              <a:ext uri="{FF2B5EF4-FFF2-40B4-BE49-F238E27FC236}">
                <a16:creationId xmlns:a16="http://schemas.microsoft.com/office/drawing/2014/main" id="{2736BA7F-3573-A1D5-48AE-38044BE74D6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8834" y="486269"/>
            <a:ext cx="7346331" cy="4617398"/>
          </a:xfrm>
          <a:prstGeom prst="rect">
            <a:avLst/>
          </a:prstGeom>
        </p:spPr>
      </p:pic>
      <p:sp>
        <p:nvSpPr>
          <p:cNvPr id="7" name="TextBox 6">
            <a:extLst>
              <a:ext uri="{FF2B5EF4-FFF2-40B4-BE49-F238E27FC236}">
                <a16:creationId xmlns:a16="http://schemas.microsoft.com/office/drawing/2014/main" id="{077A2FD4-C787-A8A8-8B3C-402C28F48546}"/>
              </a:ext>
            </a:extLst>
          </p:cNvPr>
          <p:cNvSpPr txBox="1"/>
          <p:nvPr/>
        </p:nvSpPr>
        <p:spPr>
          <a:xfrm>
            <a:off x="6337979" y="2477954"/>
            <a:ext cx="2191768" cy="600164"/>
          </a:xfrm>
          <a:prstGeom prst="rect">
            <a:avLst/>
          </a:prstGeom>
          <a:noFill/>
        </p:spPr>
        <p:txBody>
          <a:bodyPr wrap="square" rtlCol="0">
            <a:spAutoFit/>
          </a:bodyPr>
          <a:lstStyle/>
          <a:p>
            <a:pPr algn="ctr"/>
            <a:r>
              <a:rPr lang="en-US" sz="1100" dirty="0" err="1"/>
              <a:t>Không</a:t>
            </a:r>
            <a:r>
              <a:rPr lang="en-US" sz="1100" dirty="0"/>
              <a:t> </a:t>
            </a:r>
            <a:r>
              <a:rPr lang="en-US" sz="1100" dirty="0" err="1"/>
              <a:t>cài</a:t>
            </a:r>
            <a:r>
              <a:rPr lang="en-US" sz="1100" dirty="0"/>
              <a:t> </a:t>
            </a:r>
            <a:r>
              <a:rPr lang="en-US" sz="1100" dirty="0" err="1"/>
              <a:t>đặt</a:t>
            </a:r>
            <a:r>
              <a:rPr lang="en-US" sz="1100" dirty="0"/>
              <a:t> </a:t>
            </a:r>
            <a:r>
              <a:rPr lang="en-US" sz="1100" dirty="0" err="1"/>
              <a:t>phương</a:t>
            </a:r>
            <a:r>
              <a:rPr lang="en-US" sz="1100" dirty="0"/>
              <a:t> </a:t>
            </a:r>
            <a:r>
              <a:rPr lang="en-US" sz="1100" dirty="0" err="1"/>
              <a:t>thức</a:t>
            </a:r>
            <a:r>
              <a:rPr lang="en-US" sz="1100" dirty="0"/>
              <a:t> </a:t>
            </a:r>
            <a:r>
              <a:rPr lang="en-US" sz="1100" dirty="0" err="1"/>
              <a:t>này</a:t>
            </a:r>
            <a:r>
              <a:rPr lang="en-US" sz="1100" dirty="0"/>
              <a:t> </a:t>
            </a:r>
            <a:r>
              <a:rPr lang="en-US" sz="1100" dirty="0" err="1"/>
              <a:t>vào</a:t>
            </a:r>
            <a:r>
              <a:rPr lang="en-US" sz="1100" dirty="0"/>
              <a:t> </a:t>
            </a:r>
            <a:r>
              <a:rPr lang="en-US" sz="1100" dirty="0" err="1"/>
              <a:t>chương</a:t>
            </a:r>
            <a:r>
              <a:rPr lang="en-US" sz="1100" dirty="0"/>
              <a:t> </a:t>
            </a:r>
            <a:r>
              <a:rPr lang="en-US" sz="1100" dirty="0" err="1"/>
              <a:t>trình</a:t>
            </a:r>
            <a:r>
              <a:rPr lang="en-US" sz="1100" dirty="0"/>
              <a:t> </a:t>
            </a:r>
            <a:r>
              <a:rPr lang="en-US" sz="1100" dirty="0" err="1"/>
              <a:t>vì</a:t>
            </a:r>
            <a:r>
              <a:rPr lang="en-US" sz="1100" dirty="0"/>
              <a:t> </a:t>
            </a:r>
            <a:r>
              <a:rPr lang="en-US" sz="1100" dirty="0" err="1"/>
              <a:t>vậy</a:t>
            </a:r>
            <a:r>
              <a:rPr lang="en-US" sz="1100" dirty="0"/>
              <a:t> </a:t>
            </a:r>
            <a:r>
              <a:rPr lang="en-US" sz="1100" dirty="0" err="1"/>
              <a:t>sẽ</a:t>
            </a:r>
            <a:r>
              <a:rPr lang="en-US" sz="1100" dirty="0"/>
              <a:t> </a:t>
            </a:r>
            <a:r>
              <a:rPr lang="en-US" sz="1100" dirty="0" err="1"/>
              <a:t>ném</a:t>
            </a:r>
            <a:r>
              <a:rPr lang="en-US" sz="1100" dirty="0"/>
              <a:t> </a:t>
            </a:r>
            <a:r>
              <a:rPr lang="en-US" sz="1100" dirty="0" err="1"/>
              <a:t>ngoại</a:t>
            </a:r>
            <a:r>
              <a:rPr lang="en-US" sz="1100" dirty="0"/>
              <a:t> </a:t>
            </a:r>
            <a:r>
              <a:rPr lang="en-US" sz="1100" dirty="0" err="1"/>
              <a:t>lệ</a:t>
            </a:r>
            <a:r>
              <a:rPr lang="en-US" sz="1100" dirty="0"/>
              <a:t> </a:t>
            </a:r>
            <a:r>
              <a:rPr lang="en-US" sz="1100" dirty="0" err="1"/>
              <a:t>cho</a:t>
            </a:r>
            <a:r>
              <a:rPr lang="en-US" sz="1100" dirty="0"/>
              <a:t> </a:t>
            </a:r>
            <a:r>
              <a:rPr lang="en-US" sz="1100" dirty="0" err="1"/>
              <a:t>nó</a:t>
            </a:r>
            <a:endParaRPr lang="en-US" sz="1100" dirty="0"/>
          </a:p>
        </p:txBody>
      </p:sp>
      <p:cxnSp>
        <p:nvCxnSpPr>
          <p:cNvPr id="10" name="Straight Arrow Connector 9">
            <a:extLst>
              <a:ext uri="{FF2B5EF4-FFF2-40B4-BE49-F238E27FC236}">
                <a16:creationId xmlns:a16="http://schemas.microsoft.com/office/drawing/2014/main" id="{F063F667-CFC0-6094-C0F4-1AB91FFBC793}"/>
              </a:ext>
            </a:extLst>
          </p:cNvPr>
          <p:cNvCxnSpPr>
            <a:cxnSpLocks/>
          </p:cNvCxnSpPr>
          <p:nvPr/>
        </p:nvCxnSpPr>
        <p:spPr>
          <a:xfrm flipH="1">
            <a:off x="5458479" y="2908841"/>
            <a:ext cx="1437912" cy="8883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16158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randombar(horizontal)">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10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5" name="TextBox 4">
            <a:extLst>
              <a:ext uri="{FF2B5EF4-FFF2-40B4-BE49-F238E27FC236}">
                <a16:creationId xmlns:a16="http://schemas.microsoft.com/office/drawing/2014/main" id="{423D015C-9A67-BDA3-A757-5BE544CC6848}"/>
              </a:ext>
            </a:extLst>
          </p:cNvPr>
          <p:cNvSpPr txBox="1"/>
          <p:nvPr/>
        </p:nvSpPr>
        <p:spPr>
          <a:xfrm>
            <a:off x="104701" y="1242467"/>
            <a:ext cx="3343493" cy="307777"/>
          </a:xfrm>
          <a:prstGeom prst="rect">
            <a:avLst/>
          </a:prstGeom>
          <a:noFill/>
        </p:spPr>
        <p:txBody>
          <a:bodyPr wrap="square" rtlCol="0">
            <a:spAutoFit/>
          </a:bodyPr>
          <a:lstStyle/>
          <a:p>
            <a:pPr algn="ctr"/>
            <a:r>
              <a:rPr lang="en-US" dirty="0" err="1">
                <a:solidFill>
                  <a:srgbClr val="FF0000"/>
                </a:solidFill>
              </a:rPr>
              <a:t>Tạo</a:t>
            </a:r>
            <a:r>
              <a:rPr lang="en-US" dirty="0">
                <a:solidFill>
                  <a:srgbClr val="FF0000"/>
                </a:solidFill>
              </a:rPr>
              <a:t> </a:t>
            </a:r>
            <a:r>
              <a:rPr lang="en-US" dirty="0" err="1">
                <a:solidFill>
                  <a:srgbClr val="FF0000"/>
                </a:solidFill>
              </a:rPr>
              <a:t>một</a:t>
            </a:r>
            <a:r>
              <a:rPr lang="en-US" dirty="0">
                <a:solidFill>
                  <a:srgbClr val="FF0000"/>
                </a:solidFill>
              </a:rPr>
              <a:t> interface </a:t>
            </a:r>
            <a:r>
              <a:rPr lang="en-US" dirty="0" err="1">
                <a:solidFill>
                  <a:srgbClr val="FF0000"/>
                </a:solidFill>
              </a:rPr>
              <a:t>chung</a:t>
            </a:r>
            <a:r>
              <a:rPr lang="en-US" dirty="0">
                <a:solidFill>
                  <a:srgbClr val="FF0000"/>
                </a:solidFill>
              </a:rPr>
              <a:t> </a:t>
            </a:r>
            <a:r>
              <a:rPr lang="en-US" dirty="0" err="1">
                <a:solidFill>
                  <a:srgbClr val="FF0000"/>
                </a:solidFill>
              </a:rPr>
              <a:t>là</a:t>
            </a:r>
            <a:r>
              <a:rPr lang="en-US" dirty="0">
                <a:solidFill>
                  <a:srgbClr val="FF0000"/>
                </a:solidFill>
              </a:rPr>
              <a:t> Menu</a:t>
            </a:r>
          </a:p>
        </p:txBody>
      </p:sp>
      <p:pic>
        <p:nvPicPr>
          <p:cNvPr id="13" name="Picture 12">
            <a:extLst>
              <a:ext uri="{FF2B5EF4-FFF2-40B4-BE49-F238E27FC236}">
                <a16:creationId xmlns:a16="http://schemas.microsoft.com/office/drawing/2014/main" id="{77600FB7-130E-6496-89D6-9BDD753A116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4701" y="1638499"/>
            <a:ext cx="3833474" cy="969836"/>
          </a:xfrm>
          <a:prstGeom prst="rect">
            <a:avLst/>
          </a:prstGeom>
        </p:spPr>
      </p:pic>
      <p:pic>
        <p:nvPicPr>
          <p:cNvPr id="15" name="Picture 14">
            <a:extLst>
              <a:ext uri="{FF2B5EF4-FFF2-40B4-BE49-F238E27FC236}">
                <a16:creationId xmlns:a16="http://schemas.microsoft.com/office/drawing/2014/main" id="{AF9C2A07-B012-A389-5DAA-F27EC0C73E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38175" y="381538"/>
            <a:ext cx="5227863" cy="4453594"/>
          </a:xfrm>
          <a:prstGeom prst="rect">
            <a:avLst/>
          </a:prstGeom>
        </p:spPr>
      </p:pic>
      <p:sp>
        <p:nvSpPr>
          <p:cNvPr id="16" name="TextBox 15">
            <a:extLst>
              <a:ext uri="{FF2B5EF4-FFF2-40B4-BE49-F238E27FC236}">
                <a16:creationId xmlns:a16="http://schemas.microsoft.com/office/drawing/2014/main" id="{761DBE3E-5D2D-CBC9-D6FF-2D58B3F5620C}"/>
              </a:ext>
            </a:extLst>
          </p:cNvPr>
          <p:cNvSpPr txBox="1"/>
          <p:nvPr/>
        </p:nvSpPr>
        <p:spPr>
          <a:xfrm>
            <a:off x="335046" y="3371414"/>
            <a:ext cx="2847903" cy="646331"/>
          </a:xfrm>
          <a:prstGeom prst="rect">
            <a:avLst/>
          </a:prstGeom>
          <a:noFill/>
        </p:spPr>
        <p:txBody>
          <a:bodyPr wrap="square" rtlCol="0">
            <a:spAutoFit/>
          </a:bodyPr>
          <a:lstStyle/>
          <a:p>
            <a:pPr algn="ctr"/>
            <a:r>
              <a:rPr lang="en-US" sz="1200" dirty="0">
                <a:solidFill>
                  <a:srgbClr val="FF0000"/>
                </a:solidFill>
              </a:rPr>
              <a:t>Sau </a:t>
            </a:r>
            <a:r>
              <a:rPr lang="en-US" sz="1200" dirty="0" err="1">
                <a:solidFill>
                  <a:srgbClr val="FF0000"/>
                </a:solidFill>
              </a:rPr>
              <a:t>khi</a:t>
            </a:r>
            <a:r>
              <a:rPr lang="en-US" sz="1200" dirty="0">
                <a:solidFill>
                  <a:srgbClr val="FF0000"/>
                </a:solidFill>
              </a:rPr>
              <a:t> implements Menu </a:t>
            </a:r>
            <a:r>
              <a:rPr lang="en-US" sz="1200" dirty="0" err="1">
                <a:solidFill>
                  <a:srgbClr val="FF0000"/>
                </a:solidFill>
              </a:rPr>
              <a:t>vào</a:t>
            </a:r>
            <a:r>
              <a:rPr lang="en-US" sz="1200" dirty="0">
                <a:solidFill>
                  <a:srgbClr val="FF0000"/>
                </a:solidFill>
              </a:rPr>
              <a:t> </a:t>
            </a:r>
            <a:r>
              <a:rPr lang="en-US" sz="1200" dirty="0" err="1">
                <a:solidFill>
                  <a:srgbClr val="FF0000"/>
                </a:solidFill>
              </a:rPr>
              <a:t>PancakeHouseMenu</a:t>
            </a:r>
            <a:r>
              <a:rPr lang="en-US" sz="1200" dirty="0">
                <a:solidFill>
                  <a:srgbClr val="FF0000"/>
                </a:solidFill>
              </a:rPr>
              <a:t> </a:t>
            </a:r>
            <a:r>
              <a:rPr lang="en-US" sz="1200" dirty="0" err="1">
                <a:solidFill>
                  <a:srgbClr val="FF0000"/>
                </a:solidFill>
              </a:rPr>
              <a:t>và</a:t>
            </a:r>
            <a:r>
              <a:rPr lang="en-US" sz="1200" dirty="0">
                <a:solidFill>
                  <a:srgbClr val="FF0000"/>
                </a:solidFill>
              </a:rPr>
              <a:t> </a:t>
            </a:r>
            <a:r>
              <a:rPr lang="en-US" sz="1200" dirty="0" err="1">
                <a:solidFill>
                  <a:srgbClr val="FF0000"/>
                </a:solidFill>
              </a:rPr>
              <a:t>DinerMenu</a:t>
            </a:r>
            <a:r>
              <a:rPr lang="en-US" sz="1200" dirty="0">
                <a:solidFill>
                  <a:srgbClr val="FF0000"/>
                </a:solidFill>
              </a:rPr>
              <a:t>, ta </a:t>
            </a:r>
            <a:r>
              <a:rPr lang="en-US" sz="1200" dirty="0" err="1">
                <a:solidFill>
                  <a:srgbClr val="FF0000"/>
                </a:solidFill>
              </a:rPr>
              <a:t>cập</a:t>
            </a:r>
            <a:r>
              <a:rPr lang="en-US" sz="1200" dirty="0">
                <a:solidFill>
                  <a:srgbClr val="FF0000"/>
                </a:solidFill>
              </a:rPr>
              <a:t> </a:t>
            </a:r>
            <a:r>
              <a:rPr lang="en-US" sz="1200" dirty="0" err="1">
                <a:solidFill>
                  <a:srgbClr val="FF0000"/>
                </a:solidFill>
              </a:rPr>
              <a:t>nhật</a:t>
            </a:r>
            <a:r>
              <a:rPr lang="en-US" sz="1200" dirty="0">
                <a:solidFill>
                  <a:srgbClr val="FF0000"/>
                </a:solidFill>
              </a:rPr>
              <a:t> </a:t>
            </a:r>
            <a:r>
              <a:rPr lang="en-US" sz="1200" dirty="0" err="1">
                <a:solidFill>
                  <a:srgbClr val="FF0000"/>
                </a:solidFill>
              </a:rPr>
              <a:t>lại</a:t>
            </a:r>
            <a:r>
              <a:rPr lang="en-US" sz="1200" dirty="0">
                <a:solidFill>
                  <a:srgbClr val="FF0000"/>
                </a:solidFill>
              </a:rPr>
              <a:t> Waitress</a:t>
            </a:r>
          </a:p>
        </p:txBody>
      </p:sp>
      <p:cxnSp>
        <p:nvCxnSpPr>
          <p:cNvPr id="18" name="Straight Arrow Connector 17">
            <a:extLst>
              <a:ext uri="{FF2B5EF4-FFF2-40B4-BE49-F238E27FC236}">
                <a16:creationId xmlns:a16="http://schemas.microsoft.com/office/drawing/2014/main" id="{638E1F2F-C0A0-1976-EAC5-D0B0D41C3BF5}"/>
              </a:ext>
            </a:extLst>
          </p:cNvPr>
          <p:cNvCxnSpPr>
            <a:cxnSpLocks/>
          </p:cNvCxnSpPr>
          <p:nvPr/>
        </p:nvCxnSpPr>
        <p:spPr>
          <a:xfrm flipV="1">
            <a:off x="2833942" y="2571750"/>
            <a:ext cx="1305289" cy="7996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54357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1000"/>
                                        <p:tgtEl>
                                          <p:spTgt spid="16"/>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8" y="-155905"/>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Iterator </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007FE1C1-C32B-61FD-4F64-8845FF3E492B}"/>
              </a:ext>
            </a:extLst>
          </p:cNvPr>
          <p:cNvSpPr txBox="1"/>
          <p:nvPr/>
        </p:nvSpPr>
        <p:spPr>
          <a:xfrm>
            <a:off x="2684680" y="270242"/>
            <a:ext cx="3713442" cy="338554"/>
          </a:xfrm>
          <a:prstGeom prst="rect">
            <a:avLst/>
          </a:prstGeom>
          <a:noFill/>
        </p:spPr>
        <p:txBody>
          <a:bodyPr wrap="square" rtlCol="0">
            <a:spAutoFit/>
          </a:bodyPr>
          <a:lstStyle/>
          <a:p>
            <a:pPr algn="ctr"/>
            <a:r>
              <a:rPr lang="en-US" sz="1600" dirty="0" err="1">
                <a:solidFill>
                  <a:srgbClr val="FF0000"/>
                </a:solidFill>
              </a:rPr>
              <a:t>Sơ</a:t>
            </a:r>
            <a:r>
              <a:rPr lang="en-US" sz="1600" dirty="0">
                <a:solidFill>
                  <a:srgbClr val="FF0000"/>
                </a:solidFill>
              </a:rPr>
              <a:t> </a:t>
            </a:r>
            <a:r>
              <a:rPr lang="en-US" sz="1600" dirty="0" err="1">
                <a:solidFill>
                  <a:srgbClr val="FF0000"/>
                </a:solidFill>
              </a:rPr>
              <a:t>đồ</a:t>
            </a:r>
            <a:r>
              <a:rPr lang="en-US" sz="1600" dirty="0">
                <a:solidFill>
                  <a:srgbClr val="FF0000"/>
                </a:solidFill>
              </a:rPr>
              <a:t> </a:t>
            </a:r>
            <a:r>
              <a:rPr lang="en-US" sz="1600" dirty="0" err="1">
                <a:solidFill>
                  <a:srgbClr val="FF0000"/>
                </a:solidFill>
              </a:rPr>
              <a:t>lớp</a:t>
            </a:r>
            <a:r>
              <a:rPr lang="en-US" sz="1600" dirty="0">
                <a:solidFill>
                  <a:srgbClr val="FF0000"/>
                </a:solidFill>
              </a:rPr>
              <a:t> Iterator</a:t>
            </a:r>
          </a:p>
        </p:txBody>
      </p:sp>
      <p:grpSp>
        <p:nvGrpSpPr>
          <p:cNvPr id="4" name="Group 3">
            <a:extLst>
              <a:ext uri="{FF2B5EF4-FFF2-40B4-BE49-F238E27FC236}">
                <a16:creationId xmlns:a16="http://schemas.microsoft.com/office/drawing/2014/main" id="{4D3EB7CC-806C-FAE4-2F72-6DCB70BD7751}"/>
              </a:ext>
            </a:extLst>
          </p:cNvPr>
          <p:cNvGrpSpPr/>
          <p:nvPr/>
        </p:nvGrpSpPr>
        <p:grpSpPr>
          <a:xfrm>
            <a:off x="1317427" y="163990"/>
            <a:ext cx="7262887" cy="4877701"/>
            <a:chOff x="1317427" y="163990"/>
            <a:chExt cx="7262887" cy="4877701"/>
          </a:xfrm>
        </p:grpSpPr>
        <p:pic>
          <p:nvPicPr>
            <p:cNvPr id="17" name="Picture 16">
              <a:extLst>
                <a:ext uri="{FF2B5EF4-FFF2-40B4-BE49-F238E27FC236}">
                  <a16:creationId xmlns:a16="http://schemas.microsoft.com/office/drawing/2014/main" id="{00096B6B-CE1F-BFBC-2101-73D102B858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49368" y="643915"/>
              <a:ext cx="1045264" cy="677288"/>
            </a:xfrm>
            <a:prstGeom prst="rect">
              <a:avLst/>
            </a:prstGeom>
          </p:spPr>
        </p:pic>
        <p:grpSp>
          <p:nvGrpSpPr>
            <p:cNvPr id="3" name="Group 2">
              <a:extLst>
                <a:ext uri="{FF2B5EF4-FFF2-40B4-BE49-F238E27FC236}">
                  <a16:creationId xmlns:a16="http://schemas.microsoft.com/office/drawing/2014/main" id="{237DAD9B-4225-477A-21BA-C33738E528C3}"/>
                </a:ext>
              </a:extLst>
            </p:cNvPr>
            <p:cNvGrpSpPr/>
            <p:nvPr/>
          </p:nvGrpSpPr>
          <p:grpSpPr>
            <a:xfrm>
              <a:off x="1317427" y="163990"/>
              <a:ext cx="7262887" cy="4877701"/>
              <a:chOff x="1317427" y="163990"/>
              <a:chExt cx="7262887" cy="4877701"/>
            </a:xfrm>
          </p:grpSpPr>
          <p:pic>
            <p:nvPicPr>
              <p:cNvPr id="12" name="Picture 11">
                <a:extLst>
                  <a:ext uri="{FF2B5EF4-FFF2-40B4-BE49-F238E27FC236}">
                    <a16:creationId xmlns:a16="http://schemas.microsoft.com/office/drawing/2014/main" id="{A2CA7401-AFD2-4497-93A3-55AE62CB887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17427" y="1376780"/>
                <a:ext cx="6062408" cy="1969615"/>
              </a:xfrm>
              <a:prstGeom prst="rect">
                <a:avLst/>
              </a:prstGeom>
            </p:spPr>
          </p:pic>
          <p:pic>
            <p:nvPicPr>
              <p:cNvPr id="20" name="Picture 19">
                <a:extLst>
                  <a:ext uri="{FF2B5EF4-FFF2-40B4-BE49-F238E27FC236}">
                    <a16:creationId xmlns:a16="http://schemas.microsoft.com/office/drawing/2014/main" id="{FFBF4F8C-9921-AAEE-8E0F-16FC390EFE1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933714" y="163990"/>
                <a:ext cx="2646600" cy="1051184"/>
              </a:xfrm>
              <a:prstGeom prst="rect">
                <a:avLst/>
              </a:prstGeom>
            </p:spPr>
          </p:pic>
          <p:pic>
            <p:nvPicPr>
              <p:cNvPr id="24" name="Picture 23">
                <a:extLst>
                  <a:ext uri="{FF2B5EF4-FFF2-40B4-BE49-F238E27FC236}">
                    <a16:creationId xmlns:a16="http://schemas.microsoft.com/office/drawing/2014/main" id="{51FF7881-B8EE-C479-DFD4-4301462FE5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539938" y="3338724"/>
                <a:ext cx="2589636" cy="1702967"/>
              </a:xfrm>
              <a:prstGeom prst="rect">
                <a:avLst/>
              </a:prstGeom>
            </p:spPr>
          </p:pic>
          <p:pic>
            <p:nvPicPr>
              <p:cNvPr id="26" name="Picture 25">
                <a:extLst>
                  <a:ext uri="{FF2B5EF4-FFF2-40B4-BE49-F238E27FC236}">
                    <a16:creationId xmlns:a16="http://schemas.microsoft.com/office/drawing/2014/main" id="{7B863225-C52D-04CC-2DF6-6B7330F3BAC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352085" y="3465980"/>
                <a:ext cx="1989348" cy="1259312"/>
              </a:xfrm>
              <a:prstGeom prst="rect">
                <a:avLst/>
              </a:prstGeom>
            </p:spPr>
          </p:pic>
          <p:pic>
            <p:nvPicPr>
              <p:cNvPr id="28" name="Picture 27">
                <a:extLst>
                  <a:ext uri="{FF2B5EF4-FFF2-40B4-BE49-F238E27FC236}">
                    <a16:creationId xmlns:a16="http://schemas.microsoft.com/office/drawing/2014/main" id="{1768A174-F08A-F39A-CB32-D692221021D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677656" y="2968781"/>
                <a:ext cx="1902658" cy="1157819"/>
              </a:xfrm>
              <a:prstGeom prst="rect">
                <a:avLst/>
              </a:prstGeom>
            </p:spPr>
          </p:pic>
        </p:grpSp>
      </p:grpSp>
    </p:spTree>
    <p:extLst>
      <p:ext uri="{BB962C8B-B14F-4D97-AF65-F5344CB8AC3E}">
        <p14:creationId xmlns:p14="http://schemas.microsoft.com/office/powerpoint/2010/main" val="1886501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900" y="2363447"/>
            <a:ext cx="3983400"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Iterator Pattern cung cấp một cách để truy cập các phần tử của một tập hợp đối tượng một cách tuần tự mà không làm lộ đại diện bên dưới của nó.</a:t>
            </a:r>
          </a:p>
          <a:p>
            <a:pPr marL="0" lvl="0" indent="0" algn="ctr" rtl="0">
              <a:spcBef>
                <a:spcPts val="0"/>
              </a:spcBef>
              <a:spcAft>
                <a:spcPts val="0"/>
              </a:spcAft>
              <a:buNone/>
            </a:pPr>
            <a:endParaRPr lang="vi-VN"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3" name="Title 2">
            <a:extLst>
              <a:ext uri="{FF2B5EF4-FFF2-40B4-BE49-F238E27FC236}">
                <a16:creationId xmlns:a16="http://schemas.microsoft.com/office/drawing/2014/main" id="{C3A2FC68-6FD6-8AF7-C745-E3146220FDD7}"/>
              </a:ext>
            </a:extLst>
          </p:cNvPr>
          <p:cNvSpPr>
            <a:spLocks noGrp="1"/>
          </p:cNvSpPr>
          <p:nvPr>
            <p:ph type="ctrTitle"/>
          </p:nvPr>
        </p:nvSpPr>
        <p:spPr>
          <a:xfrm>
            <a:off x="2359143" y="369517"/>
            <a:ext cx="4907195" cy="2054100"/>
          </a:xfrm>
        </p:spPr>
        <p:txBody>
          <a:bodyPr/>
          <a:lstStyle/>
          <a:p>
            <a:r>
              <a:rPr lang="en-US" dirty="0" err="1"/>
              <a:t>Định</a:t>
            </a:r>
            <a:r>
              <a:rPr lang="en-US" dirty="0"/>
              <a:t> </a:t>
            </a:r>
            <a:r>
              <a:rPr lang="en-US" dirty="0" err="1"/>
              <a:t>nghĩa</a:t>
            </a:r>
            <a:r>
              <a:rPr lang="en-US" dirty="0"/>
              <a:t> Iterator Pattern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05">
                                            <p:txEl>
                                              <p:pRg st="0" end="0"/>
                                            </p:txEl>
                                          </p:spTgt>
                                        </p:tgtEl>
                                        <p:attrNameLst>
                                          <p:attrName>style.visibility</p:attrName>
                                        </p:attrNameLst>
                                      </p:cBhvr>
                                      <p:to>
                                        <p:strVal val="visible"/>
                                      </p:to>
                                    </p:set>
                                    <p:animEffect transition="in" filter="randombar(horizontal)">
                                      <p:cBhvr>
                                        <p:cTn id="21" dur="500"/>
                                        <p:tgtEl>
                                          <p:spTgt spid="2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Sơ đồ lớp tổng quát của Iterator Pattern</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4" name="Picture 3">
            <a:extLst>
              <a:ext uri="{FF2B5EF4-FFF2-40B4-BE49-F238E27FC236}">
                <a16:creationId xmlns:a16="http://schemas.microsoft.com/office/drawing/2014/main" id="{6DB1CE79-68C1-213C-95E5-E23281DF1E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16177" y="914545"/>
            <a:ext cx="6711646" cy="3036221"/>
          </a:xfrm>
          <a:prstGeom prst="rect">
            <a:avLst/>
          </a:prstGeom>
        </p:spPr>
      </p:pic>
    </p:spTree>
    <p:extLst>
      <p:ext uri="{BB962C8B-B14F-4D97-AF65-F5344CB8AC3E}">
        <p14:creationId xmlns:p14="http://schemas.microsoft.com/office/powerpoint/2010/main" val="1687059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Thêm CafeMenu</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2B990947-6520-EEE3-D711-0E5757E3570B}"/>
              </a:ext>
            </a:extLst>
          </p:cNvPr>
          <p:cNvSpPr txBox="1"/>
          <p:nvPr/>
        </p:nvSpPr>
        <p:spPr>
          <a:xfrm>
            <a:off x="2210627" y="335046"/>
            <a:ext cx="5444519" cy="523220"/>
          </a:xfrm>
          <a:prstGeom prst="rect">
            <a:avLst/>
          </a:prstGeom>
          <a:noFill/>
        </p:spPr>
        <p:txBody>
          <a:bodyPr wrap="square" rtlCol="0">
            <a:spAutoFit/>
          </a:bodyPr>
          <a:lstStyle/>
          <a:p>
            <a:pPr algn="ctr"/>
            <a:r>
              <a:rPr lang="en-US" dirty="0" err="1">
                <a:solidFill>
                  <a:srgbClr val="FF0000"/>
                </a:solidFill>
              </a:rPr>
              <a:t>CafeMenu</a:t>
            </a:r>
            <a:r>
              <a:rPr lang="en-US" dirty="0">
                <a:solidFill>
                  <a:srgbClr val="FF0000"/>
                </a:solidFill>
              </a:rPr>
              <a: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Collection </a:t>
            </a:r>
            <a:r>
              <a:rPr lang="en-US" dirty="0" err="1">
                <a:solidFill>
                  <a:srgbClr val="FF0000"/>
                </a:solidFill>
              </a:rPr>
              <a:t>là</a:t>
            </a:r>
            <a:r>
              <a:rPr lang="en-US" dirty="0">
                <a:solidFill>
                  <a:srgbClr val="FF0000"/>
                </a:solidFill>
              </a:rPr>
              <a:t> </a:t>
            </a:r>
            <a:r>
              <a:rPr lang="en-US" dirty="0" err="1">
                <a:solidFill>
                  <a:srgbClr val="FF0000"/>
                </a:solidFill>
              </a:rPr>
              <a:t>Hashtable</a:t>
            </a:r>
            <a:r>
              <a:rPr lang="en-US" dirty="0">
                <a:solidFill>
                  <a:srgbClr val="FF0000"/>
                </a:solidFill>
              </a:rPr>
              <a:t>, </a:t>
            </a:r>
            <a:r>
              <a:rPr lang="en-US" dirty="0" err="1">
                <a:solidFill>
                  <a:srgbClr val="FF0000"/>
                </a:solidFill>
              </a:rPr>
              <a:t>phức</a:t>
            </a:r>
            <a:r>
              <a:rPr lang="en-US" dirty="0">
                <a:solidFill>
                  <a:srgbClr val="FF0000"/>
                </a:solidFill>
              </a:rPr>
              <a:t> </a:t>
            </a:r>
            <a:r>
              <a:rPr lang="en-US" dirty="0" err="1">
                <a:solidFill>
                  <a:srgbClr val="FF0000"/>
                </a:solidFill>
              </a:rPr>
              <a:t>tạp</a:t>
            </a:r>
            <a:r>
              <a:rPr lang="en-US" dirty="0">
                <a:solidFill>
                  <a:srgbClr val="FF0000"/>
                </a:solidFill>
              </a:rPr>
              <a:t> </a:t>
            </a:r>
            <a:r>
              <a:rPr lang="en-US" dirty="0" err="1">
                <a:solidFill>
                  <a:srgbClr val="FF0000"/>
                </a:solidFill>
              </a:rPr>
              <a:t>hơn</a:t>
            </a:r>
            <a:r>
              <a:rPr lang="en-US" dirty="0">
                <a:solidFill>
                  <a:srgbClr val="FF0000"/>
                </a:solidFill>
              </a:rPr>
              <a:t> 1 </a:t>
            </a:r>
            <a:r>
              <a:rPr lang="en-US" dirty="0" err="1">
                <a:solidFill>
                  <a:srgbClr val="FF0000"/>
                </a:solidFill>
              </a:rPr>
              <a:t>chút</a:t>
            </a:r>
            <a:r>
              <a:rPr lang="en-US" dirty="0">
                <a:solidFill>
                  <a:srgbClr val="FF0000"/>
                </a:solidFill>
              </a:rPr>
              <a:t> so </a:t>
            </a:r>
            <a:r>
              <a:rPr lang="en-US" dirty="0" err="1">
                <a:solidFill>
                  <a:srgbClr val="FF0000"/>
                </a:solidFill>
              </a:rPr>
              <a:t>với</a:t>
            </a:r>
            <a:r>
              <a:rPr lang="en-US" dirty="0">
                <a:solidFill>
                  <a:srgbClr val="FF0000"/>
                </a:solidFill>
              </a:rPr>
              <a:t> </a:t>
            </a:r>
            <a:r>
              <a:rPr lang="en-US" dirty="0" err="1">
                <a:solidFill>
                  <a:srgbClr val="FF0000"/>
                </a:solidFill>
              </a:rPr>
              <a:t>Arraylist</a:t>
            </a:r>
            <a:r>
              <a:rPr lang="en-US" dirty="0">
                <a:solidFill>
                  <a:srgbClr val="FF0000"/>
                </a:solidFill>
              </a:rPr>
              <a:t> </a:t>
            </a:r>
            <a:r>
              <a:rPr lang="en-US" dirty="0" err="1">
                <a:solidFill>
                  <a:srgbClr val="FF0000"/>
                </a:solidFill>
              </a:rPr>
              <a:t>vì</a:t>
            </a:r>
            <a:r>
              <a:rPr lang="en-US" dirty="0">
                <a:solidFill>
                  <a:srgbClr val="FF0000"/>
                </a:solidFill>
              </a:rPr>
              <a:t> </a:t>
            </a:r>
            <a:r>
              <a:rPr lang="en-US" dirty="0" err="1">
                <a:solidFill>
                  <a:srgbClr val="FF0000"/>
                </a:solidFill>
              </a:rPr>
              <a:t>hỗ</a:t>
            </a:r>
            <a:r>
              <a:rPr lang="en-US" dirty="0">
                <a:solidFill>
                  <a:srgbClr val="FF0000"/>
                </a:solidFill>
              </a:rPr>
              <a:t> </a:t>
            </a:r>
            <a:r>
              <a:rPr lang="en-US" dirty="0" err="1">
                <a:solidFill>
                  <a:srgbClr val="FF0000"/>
                </a:solidFill>
              </a:rPr>
              <a:t>trợ</a:t>
            </a:r>
            <a:r>
              <a:rPr lang="en-US" dirty="0">
                <a:solidFill>
                  <a:srgbClr val="FF0000"/>
                </a:solidFill>
              </a:rPr>
              <a:t> key </a:t>
            </a:r>
            <a:r>
              <a:rPr lang="en-US" dirty="0" err="1">
                <a:solidFill>
                  <a:srgbClr val="FF0000"/>
                </a:solidFill>
              </a:rPr>
              <a:t>và</a:t>
            </a:r>
            <a:r>
              <a:rPr lang="en-US" dirty="0">
                <a:solidFill>
                  <a:srgbClr val="FF0000"/>
                </a:solidFill>
              </a:rPr>
              <a:t> value</a:t>
            </a:r>
          </a:p>
        </p:txBody>
      </p:sp>
      <p:pic>
        <p:nvPicPr>
          <p:cNvPr id="5" name="Picture 4">
            <a:extLst>
              <a:ext uri="{FF2B5EF4-FFF2-40B4-BE49-F238E27FC236}">
                <a16:creationId xmlns:a16="http://schemas.microsoft.com/office/drawing/2014/main" id="{FAC3D21B-CB02-B014-1140-ED519B12C97A}"/>
              </a:ext>
            </a:extLst>
          </p:cNvPr>
          <p:cNvPicPr>
            <a:picLocks noChangeAspect="1"/>
          </p:cNvPicPr>
          <p:nvPr/>
        </p:nvPicPr>
        <p:blipFill>
          <a:blip r:embed="rId3"/>
          <a:stretch>
            <a:fillRect/>
          </a:stretch>
        </p:blipFill>
        <p:spPr>
          <a:xfrm>
            <a:off x="1741987" y="802425"/>
            <a:ext cx="6055361" cy="3881642"/>
          </a:xfrm>
          <a:prstGeom prst="rect">
            <a:avLst/>
          </a:prstGeom>
        </p:spPr>
      </p:pic>
    </p:spTree>
    <p:extLst>
      <p:ext uri="{BB962C8B-B14F-4D97-AF65-F5344CB8AC3E}">
        <p14:creationId xmlns:p14="http://schemas.microsoft.com/office/powerpoint/2010/main" val="2387741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Thêm CafeMenu</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2B990947-6520-EEE3-D711-0E5757E3570B}"/>
              </a:ext>
            </a:extLst>
          </p:cNvPr>
          <p:cNvSpPr txBox="1"/>
          <p:nvPr/>
        </p:nvSpPr>
        <p:spPr>
          <a:xfrm>
            <a:off x="2210627" y="250622"/>
            <a:ext cx="5444519" cy="307777"/>
          </a:xfrm>
          <a:prstGeom prst="rect">
            <a:avLst/>
          </a:prstGeom>
          <a:noFill/>
        </p:spPr>
        <p:txBody>
          <a:bodyPr wrap="square" rtlCol="0">
            <a:spAutoFit/>
          </a:bodyPr>
          <a:lstStyle/>
          <a:p>
            <a:pPr algn="ctr"/>
            <a:r>
              <a:rPr lang="en-US" dirty="0">
                <a:solidFill>
                  <a:srgbClr val="FF0000"/>
                </a:solidFill>
              </a:rPr>
              <a:t>Sau </a:t>
            </a:r>
            <a:r>
              <a:rPr lang="en-US" dirty="0" err="1">
                <a:solidFill>
                  <a:srgbClr val="FF0000"/>
                </a:solidFill>
              </a:rPr>
              <a:t>đó</a:t>
            </a:r>
            <a:r>
              <a:rPr lang="en-US" dirty="0">
                <a:solidFill>
                  <a:srgbClr val="FF0000"/>
                </a:solidFill>
              </a:rPr>
              <a:t> </a:t>
            </a:r>
            <a:r>
              <a:rPr lang="en-US" dirty="0" err="1">
                <a:solidFill>
                  <a:srgbClr val="FF0000"/>
                </a:solidFill>
              </a:rPr>
              <a:t>CafeMenu</a:t>
            </a:r>
            <a:r>
              <a:rPr lang="en-US" dirty="0">
                <a:solidFill>
                  <a:srgbClr val="FF0000"/>
                </a:solidFill>
              </a:rPr>
              <a:t> </a:t>
            </a:r>
            <a:r>
              <a:rPr lang="en-US" dirty="0" err="1">
                <a:solidFill>
                  <a:srgbClr val="FF0000"/>
                </a:solidFill>
              </a:rPr>
              <a:t>vào</a:t>
            </a:r>
            <a:r>
              <a:rPr lang="en-US" dirty="0">
                <a:solidFill>
                  <a:srgbClr val="FF0000"/>
                </a:solidFill>
              </a:rPr>
              <a:t> Waitress</a:t>
            </a:r>
          </a:p>
        </p:txBody>
      </p:sp>
      <p:pic>
        <p:nvPicPr>
          <p:cNvPr id="4" name="Picture 3">
            <a:extLst>
              <a:ext uri="{FF2B5EF4-FFF2-40B4-BE49-F238E27FC236}">
                <a16:creationId xmlns:a16="http://schemas.microsoft.com/office/drawing/2014/main" id="{A82B958A-AF90-BF6B-CBB9-616996C3560C}"/>
              </a:ext>
            </a:extLst>
          </p:cNvPr>
          <p:cNvPicPr>
            <a:picLocks noChangeAspect="1"/>
          </p:cNvPicPr>
          <p:nvPr/>
        </p:nvPicPr>
        <p:blipFill>
          <a:blip r:embed="rId3"/>
          <a:stretch>
            <a:fillRect/>
          </a:stretch>
        </p:blipFill>
        <p:spPr>
          <a:xfrm>
            <a:off x="2066831" y="553048"/>
            <a:ext cx="5160414" cy="4276845"/>
          </a:xfrm>
          <a:prstGeom prst="rect">
            <a:avLst/>
          </a:prstGeom>
        </p:spPr>
      </p:pic>
    </p:spTree>
    <p:extLst>
      <p:ext uri="{BB962C8B-B14F-4D97-AF65-F5344CB8AC3E}">
        <p14:creationId xmlns:p14="http://schemas.microsoft.com/office/powerpoint/2010/main" val="24086163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Cải tiến Waitress</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8B5B30B0-72BB-0E7D-7008-336B16099124}"/>
              </a:ext>
            </a:extLst>
          </p:cNvPr>
          <p:cNvSpPr txBox="1"/>
          <p:nvPr/>
        </p:nvSpPr>
        <p:spPr>
          <a:xfrm>
            <a:off x="2254590" y="300146"/>
            <a:ext cx="5228134" cy="738664"/>
          </a:xfrm>
          <a:prstGeom prst="rect">
            <a:avLst/>
          </a:prstGeom>
          <a:noFill/>
        </p:spPr>
        <p:txBody>
          <a:bodyPr wrap="square" rtlCol="0">
            <a:spAutoFit/>
          </a:bodyPr>
          <a:lstStyle/>
          <a:p>
            <a:pPr algn="ctr"/>
            <a:r>
              <a:rPr lang="en-US" dirty="0" err="1">
                <a:solidFill>
                  <a:srgbClr val="FF0000"/>
                </a:solidFill>
              </a:rPr>
              <a:t>Gặp</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vấn</a:t>
            </a:r>
            <a:r>
              <a:rPr lang="en-US" dirty="0">
                <a:solidFill>
                  <a:srgbClr val="FF0000"/>
                </a:solidFill>
              </a:rPr>
              <a:t> </a:t>
            </a:r>
            <a:r>
              <a:rPr lang="en-US" dirty="0" err="1">
                <a:solidFill>
                  <a:srgbClr val="FF0000"/>
                </a:solidFill>
              </a:rPr>
              <a:t>đề</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đến</a:t>
            </a:r>
            <a:r>
              <a:rPr lang="en-US" dirty="0">
                <a:solidFill>
                  <a:srgbClr val="FF0000"/>
                </a:solidFill>
              </a:rPr>
              <a:t> </a:t>
            </a:r>
            <a:r>
              <a:rPr lang="en-US" dirty="0" err="1">
                <a:solidFill>
                  <a:srgbClr val="FF0000"/>
                </a:solidFill>
              </a:rPr>
              <a:t>ba</a:t>
            </a:r>
            <a:r>
              <a:rPr lang="en-US" dirty="0">
                <a:solidFill>
                  <a:srgbClr val="FF0000"/>
                </a:solidFill>
              </a:rPr>
              <a:t> </a:t>
            </a:r>
            <a:r>
              <a:rPr lang="en-US" dirty="0" err="1">
                <a:solidFill>
                  <a:srgbClr val="FF0000"/>
                </a:solidFill>
              </a:rPr>
              <a:t>lần</a:t>
            </a:r>
            <a:r>
              <a:rPr lang="en-US" dirty="0">
                <a:solidFill>
                  <a:srgbClr val="FF0000"/>
                </a:solidFill>
              </a:rPr>
              <a:t> </a:t>
            </a:r>
            <a:r>
              <a:rPr lang="en-US" dirty="0" err="1">
                <a:solidFill>
                  <a:srgbClr val="FF0000"/>
                </a:solidFill>
              </a:rPr>
              <a:t>gọi</a:t>
            </a:r>
            <a:r>
              <a:rPr lang="en-US" dirty="0">
                <a:solidFill>
                  <a:srgbClr val="FF0000"/>
                </a:solidFill>
              </a:rPr>
              <a:t> </a:t>
            </a:r>
            <a:r>
              <a:rPr lang="en-US" dirty="0" err="1">
                <a:solidFill>
                  <a:srgbClr val="FF0000"/>
                </a:solidFill>
              </a:rPr>
              <a:t>printMenu</a:t>
            </a:r>
            <a:r>
              <a:rPr lang="en-US" dirty="0">
                <a:solidFill>
                  <a:srgbClr val="FF0000"/>
                </a:solidFill>
              </a:rPr>
              <a:t>(), </a:t>
            </a:r>
            <a:r>
              <a:rPr lang="en-US" dirty="0" err="1">
                <a:solidFill>
                  <a:srgbClr val="FF0000"/>
                </a:solidFill>
              </a:rPr>
              <a:t>khi</a:t>
            </a:r>
            <a:r>
              <a:rPr lang="en-US" dirty="0">
                <a:solidFill>
                  <a:srgbClr val="FF0000"/>
                </a:solidFill>
              </a:rPr>
              <a:t> </a:t>
            </a:r>
            <a:r>
              <a:rPr lang="en-US" dirty="0" err="1">
                <a:solidFill>
                  <a:srgbClr val="FF0000"/>
                </a:solidFill>
              </a:rPr>
              <a:t>thêm</a:t>
            </a:r>
            <a:r>
              <a:rPr lang="en-US" dirty="0">
                <a:solidFill>
                  <a:srgbClr val="FF0000"/>
                </a:solidFill>
              </a:rPr>
              <a:t> </a:t>
            </a:r>
            <a:r>
              <a:rPr lang="en-US" dirty="0" err="1">
                <a:solidFill>
                  <a:srgbClr val="FF0000"/>
                </a:solidFill>
              </a:rPr>
              <a:t>một</a:t>
            </a:r>
            <a:r>
              <a:rPr lang="en-US" dirty="0">
                <a:solidFill>
                  <a:srgbClr val="FF0000"/>
                </a:solidFill>
              </a:rPr>
              <a:t> Menu </a:t>
            </a:r>
            <a:r>
              <a:rPr lang="en-US" dirty="0" err="1">
                <a:solidFill>
                  <a:srgbClr val="FF0000"/>
                </a:solidFill>
              </a:rPr>
              <a:t>mới</a:t>
            </a:r>
            <a:r>
              <a:rPr lang="en-US" dirty="0">
                <a:solidFill>
                  <a:srgbClr val="FF0000"/>
                </a:solidFill>
              </a:rPr>
              <a:t> ta </a:t>
            </a:r>
            <a:r>
              <a:rPr lang="en-US" dirty="0" err="1">
                <a:solidFill>
                  <a:srgbClr val="FF0000"/>
                </a:solidFill>
              </a:rPr>
              <a:t>phải</a:t>
            </a:r>
            <a:r>
              <a:rPr lang="en-US" dirty="0">
                <a:solidFill>
                  <a:srgbClr val="FF0000"/>
                </a:solidFill>
              </a:rPr>
              <a:t> </a:t>
            </a:r>
            <a:r>
              <a:rPr lang="en-US" dirty="0" err="1">
                <a:solidFill>
                  <a:srgbClr val="FF0000"/>
                </a:solidFill>
              </a:rPr>
              <a:t>viết</a:t>
            </a:r>
            <a:r>
              <a:rPr lang="en-US" dirty="0">
                <a:solidFill>
                  <a:srgbClr val="FF0000"/>
                </a:solidFill>
              </a:rPr>
              <a:t> </a:t>
            </a:r>
            <a:r>
              <a:rPr lang="en-US" dirty="0" err="1">
                <a:solidFill>
                  <a:srgbClr val="FF0000"/>
                </a:solidFill>
              </a:rPr>
              <a:t>lại</a:t>
            </a:r>
            <a:r>
              <a:rPr lang="en-US" dirty="0">
                <a:solidFill>
                  <a:srgbClr val="FF0000"/>
                </a:solidFill>
              </a:rPr>
              <a:t> code(</a:t>
            </a:r>
            <a:r>
              <a:rPr lang="en-US" dirty="0" err="1">
                <a:solidFill>
                  <a:srgbClr val="FF0000"/>
                </a:solidFill>
              </a:rPr>
              <a:t>Việc</a:t>
            </a:r>
            <a:r>
              <a:rPr lang="en-US" dirty="0">
                <a:solidFill>
                  <a:srgbClr val="FF0000"/>
                </a:solidFill>
              </a:rPr>
              <a:t> </a:t>
            </a:r>
            <a:r>
              <a:rPr lang="en-US" dirty="0" err="1">
                <a:solidFill>
                  <a:srgbClr val="FF0000"/>
                </a:solidFill>
              </a:rPr>
              <a:t>này</a:t>
            </a:r>
            <a:r>
              <a:rPr lang="en-US" dirty="0">
                <a:solidFill>
                  <a:srgbClr val="FF0000"/>
                </a:solidFill>
              </a:rPr>
              <a:t> “vi </a:t>
            </a:r>
            <a:r>
              <a:rPr lang="en-US" dirty="0" err="1">
                <a:solidFill>
                  <a:srgbClr val="FF0000"/>
                </a:solidFill>
              </a:rPr>
              <a:t>phạm</a:t>
            </a:r>
            <a:r>
              <a:rPr lang="en-US" dirty="0">
                <a:solidFill>
                  <a:srgbClr val="FF0000"/>
                </a:solidFill>
              </a:rPr>
              <a:t> </a:t>
            </a:r>
            <a:r>
              <a:rPr lang="en-US" dirty="0" err="1">
                <a:solidFill>
                  <a:srgbClr val="FF0000"/>
                </a:solidFill>
              </a:rPr>
              <a:t>nguyên</a:t>
            </a:r>
            <a:r>
              <a:rPr lang="en-US" dirty="0">
                <a:solidFill>
                  <a:srgbClr val="FF0000"/>
                </a:solidFill>
              </a:rPr>
              <a:t> </a:t>
            </a:r>
            <a:r>
              <a:rPr lang="en-US" dirty="0" err="1">
                <a:solidFill>
                  <a:srgbClr val="FF0000"/>
                </a:solidFill>
              </a:rPr>
              <a:t>tắc</a:t>
            </a:r>
            <a:r>
              <a:rPr lang="en-US" dirty="0">
                <a:solidFill>
                  <a:srgbClr val="FF0000"/>
                </a:solidFill>
              </a:rPr>
              <a:t> </a:t>
            </a:r>
            <a:r>
              <a:rPr lang="en-US" dirty="0" err="1">
                <a:solidFill>
                  <a:srgbClr val="FF0000"/>
                </a:solidFill>
              </a:rPr>
              <a:t>đóng</a:t>
            </a:r>
            <a:r>
              <a:rPr lang="en-US" dirty="0">
                <a:solidFill>
                  <a:srgbClr val="FF0000"/>
                </a:solidFill>
              </a:rPr>
              <a:t> </a:t>
            </a:r>
            <a:r>
              <a:rPr lang="en-US" dirty="0" err="1">
                <a:solidFill>
                  <a:srgbClr val="FF0000"/>
                </a:solidFill>
              </a:rPr>
              <a:t>mở</a:t>
            </a:r>
            <a:r>
              <a:rPr lang="en-US" dirty="0">
                <a:solidFill>
                  <a:srgbClr val="FF0000"/>
                </a:solidFill>
              </a:rPr>
              <a:t>”</a:t>
            </a:r>
          </a:p>
        </p:txBody>
      </p:sp>
      <p:pic>
        <p:nvPicPr>
          <p:cNvPr id="6" name="Picture 5">
            <a:extLst>
              <a:ext uri="{FF2B5EF4-FFF2-40B4-BE49-F238E27FC236}">
                <a16:creationId xmlns:a16="http://schemas.microsoft.com/office/drawing/2014/main" id="{FD8B9AC4-D7EA-AF4A-730A-12907254922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21893" y="787620"/>
            <a:ext cx="6118094" cy="3735958"/>
          </a:xfrm>
          <a:prstGeom prst="rect">
            <a:avLst/>
          </a:prstGeom>
        </p:spPr>
      </p:pic>
    </p:spTree>
    <p:extLst>
      <p:ext uri="{BB962C8B-B14F-4D97-AF65-F5344CB8AC3E}">
        <p14:creationId xmlns:p14="http://schemas.microsoft.com/office/powerpoint/2010/main" val="3905713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Cải tiến Waitress</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8B5B30B0-72BB-0E7D-7008-336B16099124}"/>
              </a:ext>
            </a:extLst>
          </p:cNvPr>
          <p:cNvSpPr txBox="1"/>
          <p:nvPr/>
        </p:nvSpPr>
        <p:spPr>
          <a:xfrm>
            <a:off x="2254590" y="300146"/>
            <a:ext cx="5228134" cy="738664"/>
          </a:xfrm>
          <a:prstGeom prst="rect">
            <a:avLst/>
          </a:prstGeom>
          <a:noFill/>
        </p:spPr>
        <p:txBody>
          <a:bodyPr wrap="square" rtlCol="0">
            <a:spAutoFit/>
          </a:bodyPr>
          <a:lstStyle/>
          <a:p>
            <a:pPr algn="ctr"/>
            <a:r>
              <a:rPr lang="en-US" dirty="0" err="1">
                <a:solidFill>
                  <a:srgbClr val="FF0000"/>
                </a:solidFill>
              </a:rPr>
              <a:t>Để</a:t>
            </a:r>
            <a:r>
              <a:rPr lang="en-US" dirty="0">
                <a:solidFill>
                  <a:srgbClr val="FF0000"/>
                </a:solidFill>
              </a:rPr>
              <a:t> </a:t>
            </a:r>
            <a:r>
              <a:rPr lang="en-US" dirty="0" err="1">
                <a:solidFill>
                  <a:srgbClr val="FF0000"/>
                </a:solidFill>
              </a:rPr>
              <a:t>khắc</a:t>
            </a:r>
            <a:r>
              <a:rPr lang="en-US" dirty="0">
                <a:solidFill>
                  <a:srgbClr val="FF0000"/>
                </a:solidFill>
              </a:rPr>
              <a:t> </a:t>
            </a:r>
            <a:r>
              <a:rPr lang="en-US" dirty="0" err="1">
                <a:solidFill>
                  <a:srgbClr val="FF0000"/>
                </a:solidFill>
              </a:rPr>
              <a:t>phục</a:t>
            </a:r>
            <a:r>
              <a:rPr lang="en-US" dirty="0">
                <a:solidFill>
                  <a:srgbClr val="FF0000"/>
                </a:solidFill>
              </a:rPr>
              <a:t> </a:t>
            </a:r>
            <a:r>
              <a:rPr lang="en-US" dirty="0" err="1">
                <a:solidFill>
                  <a:srgbClr val="FF0000"/>
                </a:solidFill>
              </a:rPr>
              <a:t>việc</a:t>
            </a:r>
            <a:r>
              <a:rPr lang="en-US" dirty="0">
                <a:solidFill>
                  <a:srgbClr val="FF0000"/>
                </a:solidFill>
              </a:rPr>
              <a:t> </a:t>
            </a:r>
            <a:r>
              <a:rPr lang="en-US" dirty="0" err="1">
                <a:solidFill>
                  <a:srgbClr val="FF0000"/>
                </a:solidFill>
              </a:rPr>
              <a:t>gọi</a:t>
            </a:r>
            <a:r>
              <a:rPr lang="en-US" dirty="0">
                <a:solidFill>
                  <a:srgbClr val="FF0000"/>
                </a:solidFill>
              </a:rPr>
              <a:t> 3 </a:t>
            </a:r>
            <a:r>
              <a:rPr lang="en-US" dirty="0" err="1">
                <a:solidFill>
                  <a:srgbClr val="FF0000"/>
                </a:solidFill>
              </a:rPr>
              <a:t>lần</a:t>
            </a:r>
            <a:r>
              <a:rPr lang="en-US" dirty="0">
                <a:solidFill>
                  <a:srgbClr val="FF0000"/>
                </a:solidFill>
              </a:rPr>
              <a:t> </a:t>
            </a:r>
            <a:r>
              <a:rPr lang="en-US" dirty="0" err="1">
                <a:solidFill>
                  <a:srgbClr val="FF0000"/>
                </a:solidFill>
              </a:rPr>
              <a:t>đến</a:t>
            </a:r>
            <a:r>
              <a:rPr lang="en-US" dirty="0">
                <a:solidFill>
                  <a:srgbClr val="FF0000"/>
                </a:solidFill>
              </a:rPr>
              <a:t> </a:t>
            </a:r>
            <a:r>
              <a:rPr lang="en-US" dirty="0" err="1">
                <a:solidFill>
                  <a:srgbClr val="FF0000"/>
                </a:solidFill>
              </a:rPr>
              <a:t>printMenu</a:t>
            </a:r>
            <a:r>
              <a:rPr lang="en-US" dirty="0">
                <a:solidFill>
                  <a:srgbClr val="FF0000"/>
                </a:solidFill>
              </a:rPr>
              <a:t>() </a:t>
            </a:r>
            <a:r>
              <a:rPr lang="en-US" dirty="0" err="1">
                <a:solidFill>
                  <a:srgbClr val="FF0000"/>
                </a:solidFill>
              </a:rPr>
              <a:t>cần</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đóng</a:t>
            </a:r>
            <a:r>
              <a:rPr lang="en-US" dirty="0">
                <a:solidFill>
                  <a:srgbClr val="FF0000"/>
                </a:solidFill>
              </a:rPr>
              <a:t> </a:t>
            </a:r>
            <a:r>
              <a:rPr lang="en-US" dirty="0" err="1">
                <a:solidFill>
                  <a:srgbClr val="FF0000"/>
                </a:solidFill>
              </a:rPr>
              <a:t>gói</a:t>
            </a:r>
            <a:r>
              <a:rPr lang="en-US" dirty="0">
                <a:solidFill>
                  <a:srgbClr val="FF0000"/>
                </a:solidFill>
              </a:rPr>
              <a:t> </a:t>
            </a:r>
            <a:r>
              <a:rPr lang="en-US" dirty="0" err="1">
                <a:solidFill>
                  <a:srgbClr val="FF0000"/>
                </a:solidFill>
              </a:rPr>
              <a:t>các</a:t>
            </a:r>
            <a:r>
              <a:rPr lang="en-US" dirty="0">
                <a:solidFill>
                  <a:srgbClr val="FF0000"/>
                </a:solidFill>
              </a:rPr>
              <a:t> Menu </a:t>
            </a:r>
            <a:r>
              <a:rPr lang="en-US" dirty="0" err="1">
                <a:solidFill>
                  <a:srgbClr val="FF0000"/>
                </a:solidFill>
              </a:rPr>
              <a:t>vào</a:t>
            </a:r>
            <a:r>
              <a:rPr lang="en-US" dirty="0">
                <a:solidFill>
                  <a:srgbClr val="FF0000"/>
                </a:solidFill>
              </a:rPr>
              <a:t> 1 </a:t>
            </a:r>
            <a:r>
              <a:rPr lang="en-US" dirty="0" err="1">
                <a:solidFill>
                  <a:srgbClr val="FF0000"/>
                </a:solidFill>
              </a:rPr>
              <a:t>ArrayList</a:t>
            </a:r>
            <a:r>
              <a:rPr lang="en-US" dirty="0">
                <a:solidFill>
                  <a:srgbClr val="FF0000"/>
                </a:solidFill>
              </a:rPr>
              <a:t>. Sau </a:t>
            </a:r>
            <a:r>
              <a:rPr lang="en-US" dirty="0" err="1">
                <a:solidFill>
                  <a:srgbClr val="FF0000"/>
                </a:solidFill>
              </a:rPr>
              <a:t>đó</a:t>
            </a:r>
            <a:r>
              <a:rPr lang="en-US" dirty="0">
                <a:solidFill>
                  <a:srgbClr val="FF0000"/>
                </a:solidFill>
              </a:rPr>
              <a:t> </a:t>
            </a:r>
            <a:r>
              <a:rPr lang="en-US" dirty="0" err="1">
                <a:solidFill>
                  <a:srgbClr val="FF0000"/>
                </a:solidFill>
              </a:rPr>
              <a:t>lấy</a:t>
            </a:r>
            <a:r>
              <a:rPr lang="en-US" dirty="0">
                <a:solidFill>
                  <a:srgbClr val="FF0000"/>
                </a:solidFill>
              </a:rPr>
              <a:t> Iterator </a:t>
            </a:r>
            <a:r>
              <a:rPr lang="en-US" dirty="0" err="1">
                <a:solidFill>
                  <a:srgbClr val="FF0000"/>
                </a:solidFill>
              </a:rPr>
              <a:t>của</a:t>
            </a:r>
            <a:r>
              <a:rPr lang="en-US" dirty="0">
                <a:solidFill>
                  <a:srgbClr val="FF0000"/>
                </a:solidFill>
              </a:rPr>
              <a:t> </a:t>
            </a:r>
            <a:r>
              <a:rPr lang="en-US" dirty="0" err="1">
                <a:solidFill>
                  <a:srgbClr val="FF0000"/>
                </a:solidFill>
              </a:rPr>
              <a:t>ArrayList</a:t>
            </a:r>
            <a:r>
              <a:rPr lang="en-US" dirty="0">
                <a:solidFill>
                  <a:srgbClr val="FF0000"/>
                </a:solidFill>
              </a:rPr>
              <a:t> </a:t>
            </a:r>
            <a:r>
              <a:rPr lang="en-US" dirty="0" err="1">
                <a:solidFill>
                  <a:srgbClr val="FF0000"/>
                </a:solidFill>
              </a:rPr>
              <a:t>để</a:t>
            </a:r>
            <a:r>
              <a:rPr lang="en-US" dirty="0">
                <a:solidFill>
                  <a:srgbClr val="FF0000"/>
                </a:solidFill>
              </a:rPr>
              <a:t> </a:t>
            </a:r>
            <a:r>
              <a:rPr lang="en-US" dirty="0" err="1">
                <a:solidFill>
                  <a:srgbClr val="FF0000"/>
                </a:solidFill>
              </a:rPr>
              <a:t>lặp</a:t>
            </a:r>
            <a:r>
              <a:rPr lang="en-US" dirty="0">
                <a:solidFill>
                  <a:srgbClr val="FF0000"/>
                </a:solidFill>
              </a:rPr>
              <a:t> qua </a:t>
            </a:r>
            <a:r>
              <a:rPr lang="en-US" dirty="0" err="1">
                <a:solidFill>
                  <a:srgbClr val="FF0000"/>
                </a:solidFill>
              </a:rPr>
              <a:t>từng</a:t>
            </a:r>
            <a:r>
              <a:rPr lang="en-US" dirty="0">
                <a:solidFill>
                  <a:srgbClr val="FF0000"/>
                </a:solidFill>
              </a:rPr>
              <a:t> menu. </a:t>
            </a:r>
          </a:p>
        </p:txBody>
      </p:sp>
      <p:pic>
        <p:nvPicPr>
          <p:cNvPr id="4" name="Picture 3">
            <a:extLst>
              <a:ext uri="{FF2B5EF4-FFF2-40B4-BE49-F238E27FC236}">
                <a16:creationId xmlns:a16="http://schemas.microsoft.com/office/drawing/2014/main" id="{C129A6D4-6369-E0B1-46FD-8C3871E8EE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23539" y="942320"/>
            <a:ext cx="5669030" cy="3673237"/>
          </a:xfrm>
          <a:prstGeom prst="rect">
            <a:avLst/>
          </a:prstGeom>
        </p:spPr>
      </p:pic>
      <p:grpSp>
        <p:nvGrpSpPr>
          <p:cNvPr id="2" name="Group 1">
            <a:extLst>
              <a:ext uri="{FF2B5EF4-FFF2-40B4-BE49-F238E27FC236}">
                <a16:creationId xmlns:a16="http://schemas.microsoft.com/office/drawing/2014/main" id="{12FF77FC-4486-20FA-7410-A763EA712A0D}"/>
              </a:ext>
            </a:extLst>
          </p:cNvPr>
          <p:cNvGrpSpPr/>
          <p:nvPr/>
        </p:nvGrpSpPr>
        <p:grpSpPr>
          <a:xfrm>
            <a:off x="-126040" y="2576785"/>
            <a:ext cx="3680979" cy="2247756"/>
            <a:chOff x="-126040" y="2576785"/>
            <a:chExt cx="3680979" cy="2247756"/>
          </a:xfrm>
        </p:grpSpPr>
        <p:pic>
          <p:nvPicPr>
            <p:cNvPr id="9" name="Picture 8">
              <a:extLst>
                <a:ext uri="{FF2B5EF4-FFF2-40B4-BE49-F238E27FC236}">
                  <a16:creationId xmlns:a16="http://schemas.microsoft.com/office/drawing/2014/main" id="{B2C54F36-AD67-0BA3-49BC-487907A305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6040" y="2576785"/>
              <a:ext cx="3680979" cy="2247756"/>
            </a:xfrm>
            <a:prstGeom prst="rect">
              <a:avLst/>
            </a:prstGeom>
          </p:spPr>
        </p:pic>
        <p:sp>
          <p:nvSpPr>
            <p:cNvPr id="10" name="TextBox 9">
              <a:extLst>
                <a:ext uri="{FF2B5EF4-FFF2-40B4-BE49-F238E27FC236}">
                  <a16:creationId xmlns:a16="http://schemas.microsoft.com/office/drawing/2014/main" id="{85F6014E-43B5-D92D-BBE3-D801D03041E8}"/>
                </a:ext>
              </a:extLst>
            </p:cNvPr>
            <p:cNvSpPr txBox="1"/>
            <p:nvPr/>
          </p:nvSpPr>
          <p:spPr>
            <a:xfrm>
              <a:off x="1590903" y="2821549"/>
              <a:ext cx="998162" cy="307777"/>
            </a:xfrm>
            <a:prstGeom prst="rect">
              <a:avLst/>
            </a:prstGeom>
            <a:noFill/>
          </p:spPr>
          <p:txBody>
            <a:bodyPr wrap="square" rtlCol="0">
              <a:spAutoFit/>
            </a:bodyPr>
            <a:lstStyle/>
            <a:p>
              <a:pPr algn="ctr"/>
              <a:r>
                <a:rPr lang="en-US" dirty="0" err="1">
                  <a:solidFill>
                    <a:srgbClr val="FF0000"/>
                  </a:solidFill>
                </a:rPr>
                <a:t>Quá</a:t>
              </a:r>
              <a:r>
                <a:rPr lang="en-US" dirty="0">
                  <a:solidFill>
                    <a:srgbClr val="FF0000"/>
                  </a:solidFill>
                </a:rPr>
                <a:t> </a:t>
              </a:r>
              <a:r>
                <a:rPr lang="en-US" dirty="0" err="1">
                  <a:solidFill>
                    <a:srgbClr val="FF0000"/>
                  </a:solidFill>
                </a:rPr>
                <a:t>khó</a:t>
              </a:r>
              <a:endParaRPr lang="en-US" dirty="0">
                <a:solidFill>
                  <a:srgbClr val="FF0000"/>
                </a:solidFill>
              </a:endParaRPr>
            </a:p>
          </p:txBody>
        </p:sp>
      </p:grpSp>
    </p:spTree>
    <p:extLst>
      <p:ext uri="{BB962C8B-B14F-4D97-AF65-F5344CB8AC3E}">
        <p14:creationId xmlns:p14="http://schemas.microsoft.com/office/powerpoint/2010/main" val="1215767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ircle(in)">
                                      <p:cBhvr>
                                        <p:cTn id="23"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6" name="Picture 5">
            <a:extLst>
              <a:ext uri="{FF2B5EF4-FFF2-40B4-BE49-F238E27FC236}">
                <a16:creationId xmlns:a16="http://schemas.microsoft.com/office/drawing/2014/main" id="{D70D262B-82ED-AE82-E77F-8AEC2E9B2A57}"/>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76781" y="380563"/>
            <a:ext cx="6807238" cy="4254524"/>
          </a:xfrm>
          <a:prstGeom prst="rect">
            <a:avLst/>
          </a:prstGeom>
        </p:spPr>
      </p:pic>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0000"/>
                </a:solidFill>
              </a:rPr>
              <a:t>Composite</a:t>
            </a:r>
            <a:endParaRPr dirty="0">
              <a:solidFill>
                <a:srgbClr val="FF0000"/>
              </a:solidFill>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0000"/>
                </a:solidFill>
              </a:rPr>
              <a:t>02</a:t>
            </a:r>
            <a:endParaRPr dirty="0">
              <a:solidFill>
                <a:srgbClr val="FF0000"/>
              </a:solidFill>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
        <p:nvSpPr>
          <p:cNvPr id="234" name="Google Shape;234;p39"/>
          <p:cNvSpPr txBox="1">
            <a:spLocks noGrp="1"/>
          </p:cNvSpPr>
          <p:nvPr>
            <p:ph type="subTitle" idx="1"/>
          </p:nvPr>
        </p:nvSpPr>
        <p:spPr>
          <a:xfrm>
            <a:off x="4641802" y="4137493"/>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Phần thuyết trình của nhóm 4</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barn(inVertical)">
                                      <p:cBhvr>
                                        <p:cTn id="12" dur="500"/>
                                        <p:tgtEl>
                                          <p:spTgt spid="23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barn(inVertical)">
                                      <p:cBhvr>
                                        <p:cTn id="15"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3" name="Picture 2">
            <a:extLst>
              <a:ext uri="{FF2B5EF4-FFF2-40B4-BE49-F238E27FC236}">
                <a16:creationId xmlns:a16="http://schemas.microsoft.com/office/drawing/2014/main" id="{D37424B9-D5B6-D1E0-7186-251DFB7C27D7}"/>
              </a:ext>
            </a:extLst>
          </p:cNvPr>
          <p:cNvPicPr>
            <a:picLocks noChangeAspect="1"/>
          </p:cNvPicPr>
          <p:nvPr/>
        </p:nvPicPr>
        <p:blipFill>
          <a:blip r:embed="rId3"/>
          <a:stretch>
            <a:fillRect/>
          </a:stretch>
        </p:blipFill>
        <p:spPr>
          <a:xfrm>
            <a:off x="0" y="-434362"/>
            <a:ext cx="5914702" cy="5000021"/>
          </a:xfrm>
          <a:prstGeom prst="rect">
            <a:avLst/>
          </a:prstGeom>
        </p:spPr>
      </p:pic>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0000"/>
                </a:solidFill>
              </a:rPr>
              <a:t>ITERATOR</a:t>
            </a:r>
            <a:endParaRPr dirty="0">
              <a:solidFill>
                <a:srgbClr val="FF0000"/>
              </a:solidFill>
            </a:endParaRP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0000"/>
                </a:solidFill>
              </a:rPr>
              <a:t>01</a:t>
            </a:r>
            <a:endParaRPr dirty="0">
              <a:solidFill>
                <a:srgbClr val="FF0000"/>
              </a:solidFill>
            </a:endParaRPr>
          </a:p>
        </p:txBody>
      </p:sp>
      <p:sp>
        <p:nvSpPr>
          <p:cNvPr id="193" name="Google Shape;193;p36"/>
          <p:cNvSpPr txBox="1">
            <a:spLocks noGrp="1"/>
          </p:cNvSpPr>
          <p:nvPr>
            <p:ph type="subTitle" idx="1"/>
          </p:nvPr>
        </p:nvSpPr>
        <p:spPr>
          <a:xfrm>
            <a:off x="254116" y="4107250"/>
            <a:ext cx="42249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Phần</a:t>
            </a:r>
            <a:r>
              <a:rPr lang="en-US" dirty="0"/>
              <a:t> </a:t>
            </a:r>
            <a:r>
              <a:rPr lang="en-US" dirty="0" err="1"/>
              <a:t>thuyết</a:t>
            </a:r>
            <a:r>
              <a:rPr lang="en-US" dirty="0"/>
              <a:t> </a:t>
            </a:r>
            <a:r>
              <a:rPr lang="en-US" dirty="0" err="1"/>
              <a:t>trình</a:t>
            </a:r>
            <a:r>
              <a:rPr lang="en-US" dirty="0"/>
              <a:t> </a:t>
            </a:r>
            <a:r>
              <a:rPr lang="en-US" dirty="0" err="1"/>
              <a:t>của</a:t>
            </a:r>
            <a:r>
              <a:rPr lang="en-US" dirty="0"/>
              <a:t> </a:t>
            </a:r>
            <a:r>
              <a:rPr lang="en-US" dirty="0" err="1"/>
              <a:t>nhóm</a:t>
            </a:r>
            <a:r>
              <a:rPr lang="en-US" dirty="0"/>
              <a:t> 4</a:t>
            </a: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barn(inVertical)">
                                      <p:cBhvr>
                                        <p:cTn id="12" dur="500"/>
                                        <p:tgtEl>
                                          <p:spTgt spid="19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barn(inVertical)">
                                      <p:cBhvr>
                                        <p:cTn id="15"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9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86324"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Vấn đề xảy ra</a:t>
            </a:r>
            <a:endParaRPr dirty="0"/>
          </a:p>
        </p:txBody>
      </p:sp>
      <p:sp>
        <p:nvSpPr>
          <p:cNvPr id="160" name="Google Shape;160;p34"/>
          <p:cNvSpPr txBox="1"/>
          <p:nvPr/>
        </p:nvSpPr>
        <p:spPr>
          <a:xfrm>
            <a:off x="1581819" y="481058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4" name="TextBox 3">
            <a:extLst>
              <a:ext uri="{FF2B5EF4-FFF2-40B4-BE49-F238E27FC236}">
                <a16:creationId xmlns:a16="http://schemas.microsoft.com/office/drawing/2014/main" id="{4F2577FC-A77B-C9F3-7313-7E2BBF51FEE3}"/>
              </a:ext>
            </a:extLst>
          </p:cNvPr>
          <p:cNvSpPr txBox="1"/>
          <p:nvPr/>
        </p:nvSpPr>
        <p:spPr>
          <a:xfrm>
            <a:off x="2012029" y="473100"/>
            <a:ext cx="4962889" cy="523220"/>
          </a:xfrm>
          <a:prstGeom prst="rect">
            <a:avLst/>
          </a:prstGeom>
          <a:noFill/>
        </p:spPr>
        <p:txBody>
          <a:bodyPr wrap="square" rtlCol="0">
            <a:spAutoFit/>
          </a:bodyPr>
          <a:lstStyle/>
          <a:p>
            <a:pPr algn="ctr"/>
            <a:r>
              <a:rPr lang="vi-VN" dirty="0">
                <a:solidFill>
                  <a:srgbClr val="FF0000"/>
                </a:solidFill>
              </a:rPr>
              <a:t>Chương trình muốn thêm một menu con, món tráng miệng (DessertMenu) vào menu DinerMenu thì phải làm thế nào ?</a:t>
            </a:r>
            <a:endParaRPr lang="en-US" dirty="0">
              <a:solidFill>
                <a:srgbClr val="FF0000"/>
              </a:solidFill>
            </a:endParaRPr>
          </a:p>
        </p:txBody>
      </p:sp>
      <p:pic>
        <p:nvPicPr>
          <p:cNvPr id="6" name="Picture 5">
            <a:extLst>
              <a:ext uri="{FF2B5EF4-FFF2-40B4-BE49-F238E27FC236}">
                <a16:creationId xmlns:a16="http://schemas.microsoft.com/office/drawing/2014/main" id="{0DCC4DB0-8D5A-51D5-1D29-A4726A2AAC4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67037" y="843973"/>
            <a:ext cx="5064268" cy="4016728"/>
          </a:xfrm>
          <a:prstGeom prst="rect">
            <a:avLst/>
          </a:prstGeom>
        </p:spPr>
      </p:pic>
    </p:spTree>
    <p:extLst>
      <p:ext uri="{BB962C8B-B14F-4D97-AF65-F5344CB8AC3E}">
        <p14:creationId xmlns:p14="http://schemas.microsoft.com/office/powerpoint/2010/main" val="4053676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928360" y="37784"/>
            <a:ext cx="7915488" cy="450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t>Vậy</a:t>
            </a:r>
            <a:r>
              <a:rPr lang="en-US" sz="2400" dirty="0"/>
              <a:t> </a:t>
            </a:r>
            <a:r>
              <a:rPr lang="en-US" sz="2400" dirty="0" err="1"/>
              <a:t>chúng</a:t>
            </a:r>
            <a:r>
              <a:rPr lang="en-US" sz="2400" dirty="0"/>
              <a:t> ta </a:t>
            </a:r>
            <a:r>
              <a:rPr lang="en-US" sz="2400" dirty="0" err="1"/>
              <a:t>cần</a:t>
            </a:r>
            <a:r>
              <a:rPr lang="en-US" sz="2400" dirty="0"/>
              <a:t> </a:t>
            </a:r>
            <a:r>
              <a:rPr lang="en-US" sz="2400" dirty="0" err="1"/>
              <a:t>thay</a:t>
            </a:r>
            <a:r>
              <a:rPr lang="en-US" sz="2400" dirty="0"/>
              <a:t> </a:t>
            </a:r>
            <a:r>
              <a:rPr lang="en-US" sz="2400" dirty="0" err="1"/>
              <a:t>đổi</a:t>
            </a:r>
            <a:r>
              <a:rPr lang="en-US" sz="2400" dirty="0"/>
              <a:t> </a:t>
            </a:r>
            <a:r>
              <a:rPr lang="en-US" sz="2400" dirty="0" err="1"/>
              <a:t>những</a:t>
            </a:r>
            <a:r>
              <a:rPr lang="en-US" sz="2400" dirty="0"/>
              <a:t> </a:t>
            </a:r>
            <a:r>
              <a:rPr lang="en-US" sz="2400" dirty="0" err="1"/>
              <a:t>gì</a:t>
            </a:r>
            <a:r>
              <a:rPr lang="en-US" sz="2400" dirty="0"/>
              <a:t>?</a:t>
            </a:r>
          </a:p>
        </p:txBody>
      </p:sp>
      <p:sp>
        <p:nvSpPr>
          <p:cNvPr id="179" name="Google Shape;179;p35"/>
          <p:cNvSpPr txBox="1">
            <a:spLocks noGrp="1"/>
          </p:cNvSpPr>
          <p:nvPr>
            <p:ph type="subTitle" idx="17"/>
          </p:nvPr>
        </p:nvSpPr>
        <p:spPr>
          <a:xfrm>
            <a:off x="6811557" y="2186988"/>
            <a:ext cx="197429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err="1"/>
              <a:t>Chúng</a:t>
            </a:r>
            <a:r>
              <a:rPr lang="en-US" sz="1100" dirty="0"/>
              <a:t> ta </a:t>
            </a:r>
            <a:r>
              <a:rPr lang="en-US" sz="1100" dirty="0" err="1"/>
              <a:t>cần</a:t>
            </a:r>
            <a:r>
              <a:rPr lang="en-US" sz="1100" dirty="0"/>
              <a:t> </a:t>
            </a:r>
            <a:r>
              <a:rPr lang="en-US" sz="1100" dirty="0" err="1"/>
              <a:t>một</a:t>
            </a:r>
            <a:r>
              <a:rPr lang="en-US" sz="1100" dirty="0"/>
              <a:t> </a:t>
            </a:r>
            <a:r>
              <a:rPr lang="en-US" sz="1100" dirty="0" err="1"/>
              <a:t>số</a:t>
            </a:r>
            <a:r>
              <a:rPr lang="en-US" sz="1100" dirty="0"/>
              <a:t> </a:t>
            </a:r>
            <a:r>
              <a:rPr lang="en-US" sz="1100" dirty="0" err="1"/>
              <a:t>loại</a:t>
            </a:r>
            <a:r>
              <a:rPr lang="en-US" sz="1100" dirty="0"/>
              <a:t> </a:t>
            </a:r>
            <a:r>
              <a:rPr lang="en-US" sz="1100" dirty="0" err="1"/>
              <a:t>cấu</a:t>
            </a:r>
            <a:r>
              <a:rPr lang="en-US" sz="1100" dirty="0"/>
              <a:t> </a:t>
            </a:r>
            <a:r>
              <a:rPr lang="en-US" sz="1100" dirty="0" err="1"/>
              <a:t>trúc</a:t>
            </a:r>
            <a:r>
              <a:rPr lang="en-US" sz="1100" dirty="0"/>
              <a:t> </a:t>
            </a:r>
            <a:r>
              <a:rPr lang="en-US" sz="1100" dirty="0" err="1"/>
              <a:t>cây</a:t>
            </a:r>
            <a:r>
              <a:rPr lang="en-US" sz="1100" dirty="0"/>
              <a:t> </a:t>
            </a:r>
            <a:r>
              <a:rPr lang="en-US" sz="1100" dirty="0" err="1"/>
              <a:t>sẽ</a:t>
            </a:r>
            <a:r>
              <a:rPr lang="en-US" sz="1100" dirty="0"/>
              <a:t> </a:t>
            </a:r>
            <a:r>
              <a:rPr lang="en-US" sz="1100" dirty="0" err="1"/>
              <a:t>chứa</a:t>
            </a:r>
            <a:r>
              <a:rPr lang="en-US" sz="1100" dirty="0"/>
              <a:t> </a:t>
            </a:r>
            <a:r>
              <a:rPr lang="en-US" sz="1100" dirty="0" err="1"/>
              <a:t>các</a:t>
            </a:r>
            <a:r>
              <a:rPr lang="en-US" sz="1100" dirty="0"/>
              <a:t> menu, menu con </a:t>
            </a:r>
            <a:r>
              <a:rPr lang="en-US" sz="1100" dirty="0" err="1"/>
              <a:t>và</a:t>
            </a:r>
            <a:r>
              <a:rPr lang="en-US" sz="1100" dirty="0"/>
              <a:t> </a:t>
            </a:r>
            <a:r>
              <a:rPr lang="en-US" sz="1100" dirty="0" err="1"/>
              <a:t>các</a:t>
            </a:r>
            <a:r>
              <a:rPr lang="en-US" sz="1100" dirty="0"/>
              <a:t> menu item</a:t>
            </a:r>
            <a:r>
              <a:rPr lang="en-US" dirty="0"/>
              <a:t>.</a:t>
            </a:r>
            <a:endParaRPr dirty="0"/>
          </a:p>
        </p:txBody>
      </p:sp>
      <p:sp>
        <p:nvSpPr>
          <p:cNvPr id="181" name="Google Shape;181;p35"/>
          <p:cNvSpPr txBox="1">
            <a:spLocks noGrp="1"/>
          </p:cNvSpPr>
          <p:nvPr>
            <p:ph type="subTitle" idx="19"/>
          </p:nvPr>
        </p:nvSpPr>
        <p:spPr>
          <a:xfrm>
            <a:off x="6811557" y="3210901"/>
            <a:ext cx="203229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1100" dirty="0"/>
              <a:t>Chúng ta cần đảm bảo sẽ có một cách để duyệt qua các phần tử trong mỗi</a:t>
            </a:r>
            <a:r>
              <a:rPr lang="en-US" sz="1100" dirty="0"/>
              <a:t> Menu.</a:t>
            </a:r>
            <a:endParaRPr sz="1100" dirty="0"/>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dirty="0"/>
              <a:t>Chúng ta có thể cần phải duyệt qua các phần tử một cách linh hoạt hơn. </a:t>
            </a:r>
            <a:endParaRPr sz="1100" dirty="0"/>
          </a:p>
        </p:txBody>
      </p:sp>
      <p:cxnSp>
        <p:nvCxnSpPr>
          <p:cNvPr id="185" name="Google Shape;185;p35"/>
          <p:cNvCxnSpPr/>
          <p:nvPr/>
        </p:nvCxnSpPr>
        <p:spPr>
          <a:xfrm>
            <a:off x="5352399" y="3075617"/>
            <a:ext cx="0" cy="2030100"/>
          </a:xfrm>
          <a:prstGeom prst="straightConnector1">
            <a:avLst/>
          </a:prstGeom>
          <a:noFill/>
          <a:ln w="9525" cap="flat" cmpd="sng">
            <a:solidFill>
              <a:srgbClr val="595959"/>
            </a:solidFill>
            <a:prstDash val="solid"/>
            <a:round/>
            <a:headEnd type="none" w="med" len="med"/>
            <a:tailEnd type="none" w="med" len="med"/>
          </a:ln>
        </p:spPr>
      </p:cxnSp>
      <p:pic>
        <p:nvPicPr>
          <p:cNvPr id="27" name="Picture 26">
            <a:extLst>
              <a:ext uri="{FF2B5EF4-FFF2-40B4-BE49-F238E27FC236}">
                <a16:creationId xmlns:a16="http://schemas.microsoft.com/office/drawing/2014/main" id="{2F7698CC-3566-84DA-EAB4-880BFAD138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4409" y="650707"/>
            <a:ext cx="4546186" cy="4111738"/>
          </a:xfrm>
          <a:prstGeom prst="rect">
            <a:avLst/>
          </a:prstGeom>
        </p:spPr>
      </p:pic>
      <p:sp>
        <p:nvSpPr>
          <p:cNvPr id="2" name="TextBox 1">
            <a:extLst>
              <a:ext uri="{FF2B5EF4-FFF2-40B4-BE49-F238E27FC236}">
                <a16:creationId xmlns:a16="http://schemas.microsoft.com/office/drawing/2014/main" id="{2A5974FC-EF94-5FDA-6006-1E8A29934A64}"/>
              </a:ext>
            </a:extLst>
          </p:cNvPr>
          <p:cNvSpPr txBox="1"/>
          <p:nvPr/>
        </p:nvSpPr>
        <p:spPr>
          <a:xfrm>
            <a:off x="5728944" y="2186988"/>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01</a:t>
            </a:r>
          </a:p>
        </p:txBody>
      </p:sp>
      <p:sp>
        <p:nvSpPr>
          <p:cNvPr id="9" name="TextBox 8">
            <a:extLst>
              <a:ext uri="{FF2B5EF4-FFF2-40B4-BE49-F238E27FC236}">
                <a16:creationId xmlns:a16="http://schemas.microsoft.com/office/drawing/2014/main" id="{A7F93032-6088-033C-6EBD-3D4E75B43442}"/>
              </a:ext>
            </a:extLst>
          </p:cNvPr>
          <p:cNvSpPr txBox="1"/>
          <p:nvPr/>
        </p:nvSpPr>
        <p:spPr>
          <a:xfrm>
            <a:off x="5769064" y="3210901"/>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02</a:t>
            </a:r>
          </a:p>
        </p:txBody>
      </p:sp>
      <p:sp>
        <p:nvSpPr>
          <p:cNvPr id="10" name="TextBox 9">
            <a:extLst>
              <a:ext uri="{FF2B5EF4-FFF2-40B4-BE49-F238E27FC236}">
                <a16:creationId xmlns:a16="http://schemas.microsoft.com/office/drawing/2014/main" id="{3CE4E917-CBF3-370C-3918-20693D9F6D8B}"/>
              </a:ext>
            </a:extLst>
          </p:cNvPr>
          <p:cNvSpPr txBox="1"/>
          <p:nvPr/>
        </p:nvSpPr>
        <p:spPr>
          <a:xfrm>
            <a:off x="5769064" y="4186191"/>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03</a:t>
            </a:r>
          </a:p>
        </p:txBody>
      </p:sp>
    </p:spTree>
    <p:extLst>
      <p:ext uri="{BB962C8B-B14F-4D97-AF65-F5344CB8AC3E}">
        <p14:creationId xmlns:p14="http://schemas.microsoft.com/office/powerpoint/2010/main" val="2102027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1000"/>
                                        <p:tgtEl>
                                          <p:spTgt spid="18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barn(inVertical)">
                                      <p:cBhvr>
                                        <p:cTn id="12" dur="5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79">
                                            <p:txEl>
                                              <p:pRg st="0" end="0"/>
                                            </p:txEl>
                                          </p:spTgt>
                                        </p:tgtEl>
                                        <p:attrNameLst>
                                          <p:attrName>style.visibility</p:attrName>
                                        </p:attrNameLst>
                                      </p:cBhvr>
                                      <p:to>
                                        <p:strVal val="visible"/>
                                      </p:to>
                                    </p:set>
                                    <p:animEffect transition="in" filter="barn(inVertical)">
                                      <p:cBhvr>
                                        <p:cTn id="25" dur="500"/>
                                        <p:tgtEl>
                                          <p:spTgt spid="17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81">
                                            <p:txEl>
                                              <p:pRg st="0" end="0"/>
                                            </p:txEl>
                                          </p:spTgt>
                                        </p:tgtEl>
                                        <p:attrNameLst>
                                          <p:attrName>style.visibility</p:attrName>
                                        </p:attrNameLst>
                                      </p:cBhvr>
                                      <p:to>
                                        <p:strVal val="visible"/>
                                      </p:to>
                                    </p:set>
                                    <p:animEffect transition="in" filter="barn(inVertical)">
                                      <p:cBhvr>
                                        <p:cTn id="33" dur="500"/>
                                        <p:tgtEl>
                                          <p:spTgt spid="18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83">
                                            <p:txEl>
                                              <p:pRg st="0" end="0"/>
                                            </p:txEl>
                                          </p:spTgt>
                                        </p:tgtEl>
                                        <p:attrNameLst>
                                          <p:attrName>style.visibility</p:attrName>
                                        </p:attrNameLst>
                                      </p:cBhvr>
                                      <p:to>
                                        <p:strVal val="visible"/>
                                      </p:to>
                                    </p:set>
                                    <p:animEffect transition="in" filter="barn(inVertical)">
                                      <p:cBhvr>
                                        <p:cTn id="41" dur="500"/>
                                        <p:tgtEl>
                                          <p:spTgt spid="1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79" grpId="0" build="p"/>
      <p:bldP spid="181" grpId="0" build="p"/>
      <p:bldP spid="183" grpId="0" build="p"/>
      <p:bldP spid="2"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900" y="2363447"/>
            <a:ext cx="4276610"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Composite Pattern cho phép bạn kết hợp các đối tượng thành các cấu trúc cây để thể hiện hệ thống phân cấp toàn bộ. Composite cho phép client xử lý các đối tượng riêng lẻ và các thành phần của các đối tượng một cách thống nhất</a:t>
            </a: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3" name="Title 2">
            <a:extLst>
              <a:ext uri="{FF2B5EF4-FFF2-40B4-BE49-F238E27FC236}">
                <a16:creationId xmlns:a16="http://schemas.microsoft.com/office/drawing/2014/main" id="{C3A2FC68-6FD6-8AF7-C745-E3146220FDD7}"/>
              </a:ext>
            </a:extLst>
          </p:cNvPr>
          <p:cNvSpPr>
            <a:spLocks noGrp="1"/>
          </p:cNvSpPr>
          <p:nvPr>
            <p:ph type="ctrTitle"/>
          </p:nvPr>
        </p:nvSpPr>
        <p:spPr>
          <a:xfrm>
            <a:off x="2359143" y="369517"/>
            <a:ext cx="5640112" cy="2054100"/>
          </a:xfrm>
        </p:spPr>
        <p:txBody>
          <a:bodyPr/>
          <a:lstStyle/>
          <a:p>
            <a:r>
              <a:rPr lang="en-US" dirty="0" err="1"/>
              <a:t>Định</a:t>
            </a:r>
            <a:r>
              <a:rPr lang="en-US" dirty="0"/>
              <a:t> </a:t>
            </a:r>
            <a:r>
              <a:rPr lang="en-US" dirty="0" err="1"/>
              <a:t>nghĩa</a:t>
            </a:r>
            <a:r>
              <a:rPr lang="en-US" dirty="0"/>
              <a:t> Composite Pattern</a:t>
            </a:r>
          </a:p>
        </p:txBody>
      </p:sp>
    </p:spTree>
    <p:extLst>
      <p:ext uri="{BB962C8B-B14F-4D97-AF65-F5344CB8AC3E}">
        <p14:creationId xmlns:p14="http://schemas.microsoft.com/office/powerpoint/2010/main" val="2243258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05">
                                            <p:txEl>
                                              <p:pRg st="0" end="0"/>
                                            </p:txEl>
                                          </p:spTgt>
                                        </p:tgtEl>
                                        <p:attrNameLst>
                                          <p:attrName>style.visibility</p:attrName>
                                        </p:attrNameLst>
                                      </p:cBhvr>
                                      <p:to>
                                        <p:strVal val="visible"/>
                                      </p:to>
                                    </p:set>
                                    <p:animEffect transition="in" filter="barn(inVertical)">
                                      <p:cBhvr>
                                        <p:cTn id="21" dur="500"/>
                                        <p:tgtEl>
                                          <p:spTgt spid="2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6492E39C-682F-28F7-3CE8-20BCEAD2CA90}"/>
              </a:ext>
            </a:extLst>
          </p:cNvPr>
          <p:cNvSpPr txBox="1"/>
          <p:nvPr/>
        </p:nvSpPr>
        <p:spPr>
          <a:xfrm>
            <a:off x="136590" y="642174"/>
            <a:ext cx="3856057" cy="646331"/>
          </a:xfrm>
          <a:prstGeom prst="rect">
            <a:avLst/>
          </a:prstGeom>
          <a:noFill/>
        </p:spPr>
        <p:txBody>
          <a:bodyPr wrap="square" rtlCol="0">
            <a:spAutoFit/>
          </a:bodyPr>
          <a:lstStyle/>
          <a:p>
            <a:pPr algn="ctr"/>
            <a:r>
              <a:rPr lang="en-US" sz="1200" dirty="0" err="1">
                <a:solidFill>
                  <a:srgbClr val="FF0000"/>
                </a:solidFill>
              </a:rPr>
              <a:t>Mẫu</a:t>
            </a:r>
            <a:r>
              <a:rPr lang="en-US" sz="1200" dirty="0">
                <a:solidFill>
                  <a:srgbClr val="FF0000"/>
                </a:solidFill>
              </a:rPr>
              <a:t> </a:t>
            </a:r>
            <a:r>
              <a:rPr lang="en-US" sz="1200" dirty="0" err="1">
                <a:solidFill>
                  <a:srgbClr val="FF0000"/>
                </a:solidFill>
              </a:rPr>
              <a:t>này</a:t>
            </a:r>
            <a:r>
              <a:rPr lang="en-US" sz="1200" dirty="0">
                <a:solidFill>
                  <a:srgbClr val="FF0000"/>
                </a:solidFill>
              </a:rPr>
              <a:t> </a:t>
            </a:r>
            <a:r>
              <a:rPr lang="en-US" sz="1200" dirty="0" err="1">
                <a:solidFill>
                  <a:srgbClr val="FF0000"/>
                </a:solidFill>
              </a:rPr>
              <a:t>cho</a:t>
            </a:r>
            <a:r>
              <a:rPr lang="en-US" sz="1200" dirty="0">
                <a:solidFill>
                  <a:srgbClr val="FF0000"/>
                </a:solidFill>
              </a:rPr>
              <a:t> </a:t>
            </a:r>
            <a:r>
              <a:rPr lang="en-US" sz="1200" dirty="0" err="1">
                <a:solidFill>
                  <a:srgbClr val="FF0000"/>
                </a:solidFill>
              </a:rPr>
              <a:t>chúng</a:t>
            </a:r>
            <a:r>
              <a:rPr lang="en-US" sz="1200" dirty="0">
                <a:solidFill>
                  <a:srgbClr val="FF0000"/>
                </a:solidFill>
              </a:rPr>
              <a:t> ta </a:t>
            </a:r>
            <a:r>
              <a:rPr lang="en-US" sz="1200" dirty="0" err="1">
                <a:solidFill>
                  <a:srgbClr val="FF0000"/>
                </a:solidFill>
              </a:rPr>
              <a:t>một</a:t>
            </a:r>
            <a:r>
              <a:rPr lang="en-US" sz="1200" dirty="0">
                <a:solidFill>
                  <a:srgbClr val="FF0000"/>
                </a:solidFill>
              </a:rPr>
              <a:t> </a:t>
            </a:r>
            <a:r>
              <a:rPr lang="en-US" sz="1200" dirty="0" err="1">
                <a:solidFill>
                  <a:srgbClr val="FF0000"/>
                </a:solidFill>
              </a:rPr>
              <a:t>cách</a:t>
            </a:r>
            <a:r>
              <a:rPr lang="en-US" sz="1200" dirty="0">
                <a:solidFill>
                  <a:srgbClr val="FF0000"/>
                </a:solidFill>
              </a:rPr>
              <a:t> </a:t>
            </a:r>
            <a:r>
              <a:rPr lang="en-US" sz="1200" dirty="0" err="1">
                <a:solidFill>
                  <a:srgbClr val="FF0000"/>
                </a:solidFill>
              </a:rPr>
              <a:t>để</a:t>
            </a:r>
            <a:r>
              <a:rPr lang="en-US" sz="1200" dirty="0">
                <a:solidFill>
                  <a:srgbClr val="FF0000"/>
                </a:solidFill>
              </a:rPr>
              <a:t> </a:t>
            </a:r>
            <a:r>
              <a:rPr lang="en-US" sz="1200" dirty="0" err="1">
                <a:solidFill>
                  <a:srgbClr val="FF0000"/>
                </a:solidFill>
              </a:rPr>
              <a:t>tạo</a:t>
            </a:r>
            <a:r>
              <a:rPr lang="en-US" sz="1200" dirty="0">
                <a:solidFill>
                  <a:srgbClr val="FF0000"/>
                </a:solidFill>
              </a:rPr>
              <a:t> </a:t>
            </a:r>
            <a:r>
              <a:rPr lang="en-US" sz="1200" dirty="0" err="1">
                <a:solidFill>
                  <a:srgbClr val="FF0000"/>
                </a:solidFill>
              </a:rPr>
              <a:t>ra</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cấu</a:t>
            </a:r>
            <a:r>
              <a:rPr lang="en-US" sz="1200" dirty="0">
                <a:solidFill>
                  <a:srgbClr val="FF0000"/>
                </a:solidFill>
              </a:rPr>
              <a:t> </a:t>
            </a:r>
            <a:r>
              <a:rPr lang="en-US" sz="1200" dirty="0" err="1">
                <a:solidFill>
                  <a:srgbClr val="FF0000"/>
                </a:solidFill>
              </a:rPr>
              <a:t>trúc</a:t>
            </a:r>
            <a:r>
              <a:rPr lang="en-US" sz="1200" dirty="0">
                <a:solidFill>
                  <a:srgbClr val="FF0000"/>
                </a:solidFill>
              </a:rPr>
              <a:t> </a:t>
            </a:r>
            <a:r>
              <a:rPr lang="en-US" sz="1200" dirty="0" err="1">
                <a:solidFill>
                  <a:srgbClr val="FF0000"/>
                </a:solidFill>
              </a:rPr>
              <a:t>cây</a:t>
            </a:r>
            <a:r>
              <a:rPr lang="en-US" sz="1200" dirty="0">
                <a:solidFill>
                  <a:srgbClr val="FF0000"/>
                </a:solidFill>
              </a:rPr>
              <a:t> </a:t>
            </a:r>
            <a:r>
              <a:rPr lang="en-US" sz="1200" dirty="0" err="1">
                <a:solidFill>
                  <a:srgbClr val="FF0000"/>
                </a:solidFill>
              </a:rPr>
              <a:t>có</a:t>
            </a:r>
            <a:r>
              <a:rPr lang="en-US" sz="1200" dirty="0">
                <a:solidFill>
                  <a:srgbClr val="FF0000"/>
                </a:solidFill>
              </a:rPr>
              <a:t> </a:t>
            </a:r>
            <a:r>
              <a:rPr lang="en-US" sz="1200" dirty="0" err="1">
                <a:solidFill>
                  <a:srgbClr val="FF0000"/>
                </a:solidFill>
              </a:rPr>
              <a:t>thể</a:t>
            </a:r>
            <a:r>
              <a:rPr lang="en-US" sz="1200" dirty="0">
                <a:solidFill>
                  <a:srgbClr val="FF0000"/>
                </a:solidFill>
              </a:rPr>
              <a:t> </a:t>
            </a:r>
            <a:r>
              <a:rPr lang="en-US" sz="1200" dirty="0" err="1">
                <a:solidFill>
                  <a:srgbClr val="FF0000"/>
                </a:solidFill>
              </a:rPr>
              <a:t>xử</a:t>
            </a:r>
            <a:r>
              <a:rPr lang="en-US" sz="1200" dirty="0">
                <a:solidFill>
                  <a:srgbClr val="FF0000"/>
                </a:solidFill>
              </a:rPr>
              <a:t> </a:t>
            </a:r>
            <a:r>
              <a:rPr lang="en-US" sz="1200" dirty="0" err="1">
                <a:solidFill>
                  <a:srgbClr val="FF0000"/>
                </a:solidFill>
              </a:rPr>
              <a:t>lý</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nhóm</a:t>
            </a:r>
            <a:r>
              <a:rPr lang="en-US" sz="1200" dirty="0">
                <a:solidFill>
                  <a:srgbClr val="FF0000"/>
                </a:solidFill>
              </a:rPr>
              <a:t> </a:t>
            </a:r>
            <a:r>
              <a:rPr lang="en-US" sz="1200" dirty="0" err="1">
                <a:solidFill>
                  <a:srgbClr val="FF0000"/>
                </a:solidFill>
              </a:rPr>
              <a:t>các</a:t>
            </a:r>
            <a:r>
              <a:rPr lang="en-US" sz="1200" dirty="0">
                <a:solidFill>
                  <a:srgbClr val="FF0000"/>
                </a:solidFill>
              </a:rPr>
              <a:t> menu </a:t>
            </a:r>
            <a:r>
              <a:rPr lang="en-US" sz="1200" dirty="0" err="1">
                <a:solidFill>
                  <a:srgbClr val="FF0000"/>
                </a:solidFill>
              </a:rPr>
              <a:t>và</a:t>
            </a:r>
            <a:r>
              <a:rPr lang="en-US" sz="1200" dirty="0">
                <a:solidFill>
                  <a:srgbClr val="FF0000"/>
                </a:solidFill>
              </a:rPr>
              <a:t> </a:t>
            </a:r>
            <a:r>
              <a:rPr lang="en-US" sz="1200" dirty="0" err="1">
                <a:solidFill>
                  <a:srgbClr val="FF0000"/>
                </a:solidFill>
              </a:rPr>
              <a:t>các</a:t>
            </a:r>
            <a:r>
              <a:rPr lang="en-US" sz="1200" dirty="0">
                <a:solidFill>
                  <a:srgbClr val="FF0000"/>
                </a:solidFill>
              </a:rPr>
              <a:t> menu item </a:t>
            </a:r>
            <a:r>
              <a:rPr lang="en-US" sz="1200" dirty="0" err="1">
                <a:solidFill>
                  <a:srgbClr val="FF0000"/>
                </a:solidFill>
              </a:rPr>
              <a:t>lồng</a:t>
            </a:r>
            <a:r>
              <a:rPr lang="en-US" sz="1200" dirty="0">
                <a:solidFill>
                  <a:srgbClr val="FF0000"/>
                </a:solidFill>
              </a:rPr>
              <a:t> </a:t>
            </a:r>
            <a:r>
              <a:rPr lang="en-US" sz="1200" dirty="0" err="1">
                <a:solidFill>
                  <a:srgbClr val="FF0000"/>
                </a:solidFill>
              </a:rPr>
              <a:t>nhau</a:t>
            </a:r>
            <a:r>
              <a:rPr lang="en-US" sz="1200" dirty="0">
                <a:solidFill>
                  <a:srgbClr val="FF0000"/>
                </a:solidFill>
              </a:rPr>
              <a:t> </a:t>
            </a:r>
            <a:r>
              <a:rPr lang="en-US" sz="1200" dirty="0" err="1">
                <a:solidFill>
                  <a:srgbClr val="FF0000"/>
                </a:solidFill>
              </a:rPr>
              <a:t>trong</a:t>
            </a:r>
            <a:r>
              <a:rPr lang="en-US" sz="1200" dirty="0">
                <a:solidFill>
                  <a:srgbClr val="FF0000"/>
                </a:solidFill>
              </a:rPr>
              <a:t> </a:t>
            </a:r>
            <a:r>
              <a:rPr lang="en-US" sz="1200" dirty="0" err="1">
                <a:solidFill>
                  <a:srgbClr val="FF0000"/>
                </a:solidFill>
              </a:rPr>
              <a:t>cùng</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cấu</a:t>
            </a:r>
            <a:r>
              <a:rPr lang="en-US" sz="1200" dirty="0">
                <a:solidFill>
                  <a:srgbClr val="FF0000"/>
                </a:solidFill>
              </a:rPr>
              <a:t> </a:t>
            </a:r>
            <a:r>
              <a:rPr lang="en-US" sz="1200" dirty="0" err="1">
                <a:solidFill>
                  <a:srgbClr val="FF0000"/>
                </a:solidFill>
              </a:rPr>
              <a:t>trúc</a:t>
            </a:r>
            <a:r>
              <a:rPr lang="en-US" sz="1200" dirty="0">
                <a:solidFill>
                  <a:srgbClr val="FF0000"/>
                </a:solidFill>
              </a:rPr>
              <a:t>.</a:t>
            </a:r>
          </a:p>
        </p:txBody>
      </p:sp>
      <p:pic>
        <p:nvPicPr>
          <p:cNvPr id="6" name="Picture 5">
            <a:extLst>
              <a:ext uri="{FF2B5EF4-FFF2-40B4-BE49-F238E27FC236}">
                <a16:creationId xmlns:a16="http://schemas.microsoft.com/office/drawing/2014/main" id="{337941CA-FF91-838F-7907-985358989D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6590" y="1386470"/>
            <a:ext cx="3713219" cy="2969145"/>
          </a:xfrm>
          <a:prstGeom prst="rect">
            <a:avLst/>
          </a:prstGeom>
        </p:spPr>
      </p:pic>
      <p:sp>
        <p:nvSpPr>
          <p:cNvPr id="7" name="TextBox 6">
            <a:extLst>
              <a:ext uri="{FF2B5EF4-FFF2-40B4-BE49-F238E27FC236}">
                <a16:creationId xmlns:a16="http://schemas.microsoft.com/office/drawing/2014/main" id="{805CA026-2D18-F07A-D00E-3C644EA90717}"/>
              </a:ext>
            </a:extLst>
          </p:cNvPr>
          <p:cNvSpPr txBox="1"/>
          <p:nvPr/>
        </p:nvSpPr>
        <p:spPr>
          <a:xfrm>
            <a:off x="4844226" y="642174"/>
            <a:ext cx="3856057" cy="276999"/>
          </a:xfrm>
          <a:prstGeom prst="rect">
            <a:avLst/>
          </a:prstGeom>
          <a:noFill/>
        </p:spPr>
        <p:txBody>
          <a:bodyPr wrap="square" rtlCol="0">
            <a:spAutoFit/>
          </a:bodyPr>
          <a:lstStyle/>
          <a:p>
            <a:pPr algn="ctr"/>
            <a:r>
              <a:rPr lang="en-US" sz="1200" dirty="0" err="1">
                <a:solidFill>
                  <a:srgbClr val="FF0000"/>
                </a:solidFill>
              </a:rPr>
              <a:t>Chúng</a:t>
            </a:r>
            <a:r>
              <a:rPr lang="en-US" sz="1200" dirty="0">
                <a:solidFill>
                  <a:srgbClr val="FF0000"/>
                </a:solidFill>
              </a:rPr>
              <a:t> ta </a:t>
            </a:r>
            <a:r>
              <a:rPr lang="en-US" sz="1200" dirty="0" err="1">
                <a:solidFill>
                  <a:srgbClr val="FF0000"/>
                </a:solidFill>
              </a:rPr>
              <a:t>có</a:t>
            </a:r>
            <a:r>
              <a:rPr lang="en-US" sz="1200" dirty="0">
                <a:solidFill>
                  <a:srgbClr val="FF0000"/>
                </a:solidFill>
              </a:rPr>
              <a:t> </a:t>
            </a:r>
            <a:r>
              <a:rPr lang="en-US" sz="1200" dirty="0" err="1">
                <a:solidFill>
                  <a:srgbClr val="FF0000"/>
                </a:solidFill>
              </a:rPr>
              <a:t>thể</a:t>
            </a:r>
            <a:r>
              <a:rPr lang="en-US" sz="1200" dirty="0">
                <a:solidFill>
                  <a:srgbClr val="FF0000"/>
                </a:solidFill>
              </a:rPr>
              <a:t> </a:t>
            </a:r>
            <a:r>
              <a:rPr lang="en-US" sz="1200" dirty="0" err="1">
                <a:solidFill>
                  <a:srgbClr val="FF0000"/>
                </a:solidFill>
              </a:rPr>
              <a:t>tạo</a:t>
            </a:r>
            <a:r>
              <a:rPr lang="en-US" sz="1200" dirty="0">
                <a:solidFill>
                  <a:srgbClr val="FF0000"/>
                </a:solidFill>
              </a:rPr>
              <a:t> </a:t>
            </a:r>
            <a:r>
              <a:rPr lang="en-US" sz="1200" dirty="0" err="1">
                <a:solidFill>
                  <a:srgbClr val="FF0000"/>
                </a:solidFill>
              </a:rPr>
              <a:t>ra</a:t>
            </a:r>
            <a:r>
              <a:rPr lang="en-US" sz="1200" dirty="0">
                <a:solidFill>
                  <a:srgbClr val="FF0000"/>
                </a:solidFill>
              </a:rPr>
              <a:t> </a:t>
            </a:r>
            <a:r>
              <a:rPr lang="en-US" sz="1200" dirty="0" err="1">
                <a:solidFill>
                  <a:srgbClr val="FF0000"/>
                </a:solidFill>
              </a:rPr>
              <a:t>những</a:t>
            </a:r>
            <a:r>
              <a:rPr lang="en-US" sz="1200" dirty="0">
                <a:solidFill>
                  <a:srgbClr val="FF0000"/>
                </a:solidFill>
              </a:rPr>
              <a:t> </a:t>
            </a:r>
            <a:r>
              <a:rPr lang="en-US" sz="1200" dirty="0" err="1">
                <a:solidFill>
                  <a:srgbClr val="FF0000"/>
                </a:solidFill>
              </a:rPr>
              <a:t>cây</a:t>
            </a:r>
            <a:r>
              <a:rPr lang="en-US" sz="1200" dirty="0">
                <a:solidFill>
                  <a:srgbClr val="FF0000"/>
                </a:solidFill>
              </a:rPr>
              <a:t> </a:t>
            </a:r>
            <a:r>
              <a:rPr lang="en-US" sz="1200" dirty="0" err="1">
                <a:solidFill>
                  <a:srgbClr val="FF0000"/>
                </a:solidFill>
              </a:rPr>
              <a:t>phức</a:t>
            </a:r>
            <a:r>
              <a:rPr lang="en-US" sz="1200" dirty="0">
                <a:solidFill>
                  <a:srgbClr val="FF0000"/>
                </a:solidFill>
              </a:rPr>
              <a:t> </a:t>
            </a:r>
            <a:r>
              <a:rPr lang="en-US" sz="1200" dirty="0" err="1">
                <a:solidFill>
                  <a:srgbClr val="FF0000"/>
                </a:solidFill>
              </a:rPr>
              <a:t>tạp</a:t>
            </a:r>
            <a:r>
              <a:rPr lang="en-US" sz="1200" dirty="0">
                <a:solidFill>
                  <a:srgbClr val="FF0000"/>
                </a:solidFill>
              </a:rPr>
              <a:t> </a:t>
            </a:r>
            <a:r>
              <a:rPr lang="en-US" sz="1200" dirty="0" err="1">
                <a:solidFill>
                  <a:srgbClr val="FF0000"/>
                </a:solidFill>
              </a:rPr>
              <a:t>tùy</a:t>
            </a:r>
            <a:r>
              <a:rPr lang="en-US" sz="1200" dirty="0">
                <a:solidFill>
                  <a:srgbClr val="FF0000"/>
                </a:solidFill>
              </a:rPr>
              <a:t> ý</a:t>
            </a:r>
          </a:p>
        </p:txBody>
      </p:sp>
      <p:pic>
        <p:nvPicPr>
          <p:cNvPr id="9" name="Picture 8">
            <a:extLst>
              <a:ext uri="{FF2B5EF4-FFF2-40B4-BE49-F238E27FC236}">
                <a16:creationId xmlns:a16="http://schemas.microsoft.com/office/drawing/2014/main" id="{9E192778-6002-E301-F113-035EF6CF88C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093767" y="1386470"/>
            <a:ext cx="5210776" cy="2882669"/>
          </a:xfrm>
          <a:prstGeom prst="rect">
            <a:avLst/>
          </a:prstGeom>
        </p:spPr>
      </p:pic>
    </p:spTree>
    <p:extLst>
      <p:ext uri="{BB962C8B-B14F-4D97-AF65-F5344CB8AC3E}">
        <p14:creationId xmlns:p14="http://schemas.microsoft.com/office/powerpoint/2010/main" val="131010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3" name="TextBox 2">
            <a:extLst>
              <a:ext uri="{FF2B5EF4-FFF2-40B4-BE49-F238E27FC236}">
                <a16:creationId xmlns:a16="http://schemas.microsoft.com/office/drawing/2014/main" id="{6492E39C-682F-28F7-3CE8-20BCEAD2CA90}"/>
              </a:ext>
            </a:extLst>
          </p:cNvPr>
          <p:cNvSpPr txBox="1"/>
          <p:nvPr/>
        </p:nvSpPr>
        <p:spPr>
          <a:xfrm>
            <a:off x="59809" y="457507"/>
            <a:ext cx="4435410" cy="646331"/>
          </a:xfrm>
          <a:prstGeom prst="rect">
            <a:avLst/>
          </a:prstGeom>
          <a:noFill/>
        </p:spPr>
        <p:txBody>
          <a:bodyPr wrap="square" rtlCol="0">
            <a:spAutoFit/>
          </a:bodyPr>
          <a:lstStyle/>
          <a:p>
            <a:pPr algn="ctr"/>
            <a:r>
              <a:rPr lang="vi-VN" sz="1200" dirty="0">
                <a:solidFill>
                  <a:srgbClr val="FF0000"/>
                </a:solidFill>
              </a:rPr>
              <a:t>Composite Pattern cho phép chúng ta xây dựng các cấu trúc của các đối tượng ở dạng cây có chứa cả các tập hợp của các đối tượng và các đối tượng riêng lẻ dưới dạng các nút (node).</a:t>
            </a:r>
            <a:endParaRPr lang="en-US" sz="1200" dirty="0">
              <a:solidFill>
                <a:srgbClr val="FF0000"/>
              </a:solidFill>
            </a:endParaRPr>
          </a:p>
        </p:txBody>
      </p:sp>
      <p:sp>
        <p:nvSpPr>
          <p:cNvPr id="7" name="TextBox 6">
            <a:extLst>
              <a:ext uri="{FF2B5EF4-FFF2-40B4-BE49-F238E27FC236}">
                <a16:creationId xmlns:a16="http://schemas.microsoft.com/office/drawing/2014/main" id="{805CA026-2D18-F07A-D00E-3C644EA90717}"/>
              </a:ext>
            </a:extLst>
          </p:cNvPr>
          <p:cNvSpPr txBox="1"/>
          <p:nvPr/>
        </p:nvSpPr>
        <p:spPr>
          <a:xfrm>
            <a:off x="4865167" y="486269"/>
            <a:ext cx="3856057" cy="646331"/>
          </a:xfrm>
          <a:prstGeom prst="rect">
            <a:avLst/>
          </a:prstGeom>
          <a:noFill/>
        </p:spPr>
        <p:txBody>
          <a:bodyPr wrap="square" rtlCol="0">
            <a:spAutoFit/>
          </a:bodyPr>
          <a:lstStyle/>
          <a:p>
            <a:pPr algn="ctr"/>
            <a:r>
              <a:rPr lang="vi-VN" sz="1200">
                <a:solidFill>
                  <a:srgbClr val="FF0000"/>
                </a:solidFill>
              </a:rPr>
              <a:t>Sử dụng một cấu trúc composite, chúng ta có thể áp dụng các hoạt động tương tự trên cả đối tượng composite và các đối tượng riêng lẻ. </a:t>
            </a:r>
            <a:endParaRPr lang="en-US" sz="1200" dirty="0">
              <a:solidFill>
                <a:srgbClr val="FF0000"/>
              </a:solidFill>
            </a:endParaRPr>
          </a:p>
        </p:txBody>
      </p:sp>
      <p:pic>
        <p:nvPicPr>
          <p:cNvPr id="4" name="Picture 3">
            <a:extLst>
              <a:ext uri="{FF2B5EF4-FFF2-40B4-BE49-F238E27FC236}">
                <a16:creationId xmlns:a16="http://schemas.microsoft.com/office/drawing/2014/main" id="{F3C0D0C9-5C26-35A6-B79B-4BF088AEC0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6176" y="1437436"/>
            <a:ext cx="4350197" cy="2769536"/>
          </a:xfrm>
          <a:prstGeom prst="rect">
            <a:avLst/>
          </a:prstGeom>
        </p:spPr>
      </p:pic>
      <p:pic>
        <p:nvPicPr>
          <p:cNvPr id="8" name="Picture 7">
            <a:extLst>
              <a:ext uri="{FF2B5EF4-FFF2-40B4-BE49-F238E27FC236}">
                <a16:creationId xmlns:a16="http://schemas.microsoft.com/office/drawing/2014/main" id="{2955EC23-750B-A78F-7B89-4860325404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91200" y="1163834"/>
            <a:ext cx="5061559" cy="2983141"/>
          </a:xfrm>
          <a:prstGeom prst="rect">
            <a:avLst/>
          </a:prstGeom>
        </p:spPr>
      </p:pic>
    </p:spTree>
    <p:extLst>
      <p:ext uri="{BB962C8B-B14F-4D97-AF65-F5344CB8AC3E}">
        <p14:creationId xmlns:p14="http://schemas.microsoft.com/office/powerpoint/2010/main" val="3899503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3"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Sơ</a:t>
            </a:r>
            <a:r>
              <a:rPr lang="en-US" sz="1600" dirty="0">
                <a:solidFill>
                  <a:srgbClr val="FF0000"/>
                </a:solidFill>
              </a:rPr>
              <a:t> </a:t>
            </a:r>
            <a:r>
              <a:rPr lang="en-US" sz="1600" dirty="0" err="1">
                <a:solidFill>
                  <a:srgbClr val="FF0000"/>
                </a:solidFill>
              </a:rPr>
              <a:t>đồ</a:t>
            </a:r>
            <a:r>
              <a:rPr lang="en-US" sz="1600" dirty="0">
                <a:solidFill>
                  <a:srgbClr val="FF0000"/>
                </a:solidFill>
              </a:rPr>
              <a:t> Class</a:t>
            </a:r>
          </a:p>
        </p:txBody>
      </p:sp>
      <p:pic>
        <p:nvPicPr>
          <p:cNvPr id="5" name="Picture 4">
            <a:extLst>
              <a:ext uri="{FF2B5EF4-FFF2-40B4-BE49-F238E27FC236}">
                <a16:creationId xmlns:a16="http://schemas.microsoft.com/office/drawing/2014/main" id="{FBC3896F-4038-1BA8-B6AF-53690753103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50419" y="582256"/>
            <a:ext cx="5915063" cy="4326972"/>
          </a:xfrm>
          <a:prstGeom prst="rect">
            <a:avLst/>
          </a:prstGeom>
        </p:spPr>
      </p:pic>
    </p:spTree>
    <p:extLst>
      <p:ext uri="{BB962C8B-B14F-4D97-AF65-F5344CB8AC3E}">
        <p14:creationId xmlns:p14="http://schemas.microsoft.com/office/powerpoint/2010/main" val="2430038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55905"/>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Thiết</a:t>
            </a:r>
            <a:r>
              <a:rPr lang="en-US" sz="1600" dirty="0">
                <a:solidFill>
                  <a:srgbClr val="FF0000"/>
                </a:solidFill>
              </a:rPr>
              <a:t> </a:t>
            </a:r>
            <a:r>
              <a:rPr lang="en-US" sz="1600" dirty="0" err="1">
                <a:solidFill>
                  <a:srgbClr val="FF0000"/>
                </a:solidFill>
              </a:rPr>
              <a:t>kế</a:t>
            </a:r>
            <a:r>
              <a:rPr lang="en-US" sz="1600" dirty="0">
                <a:solidFill>
                  <a:srgbClr val="FF0000"/>
                </a:solidFill>
              </a:rPr>
              <a:t> Menu </a:t>
            </a:r>
            <a:r>
              <a:rPr lang="en-US" sz="1600" dirty="0" err="1">
                <a:solidFill>
                  <a:srgbClr val="FF0000"/>
                </a:solidFill>
              </a:rPr>
              <a:t>với</a:t>
            </a:r>
            <a:r>
              <a:rPr lang="en-US" sz="1600" dirty="0">
                <a:solidFill>
                  <a:srgbClr val="FF0000"/>
                </a:solidFill>
              </a:rPr>
              <a:t> Composite Pattern</a:t>
            </a:r>
          </a:p>
        </p:txBody>
      </p:sp>
      <p:grpSp>
        <p:nvGrpSpPr>
          <p:cNvPr id="4" name="Group 3">
            <a:extLst>
              <a:ext uri="{FF2B5EF4-FFF2-40B4-BE49-F238E27FC236}">
                <a16:creationId xmlns:a16="http://schemas.microsoft.com/office/drawing/2014/main" id="{33AABF5B-4834-DFBC-C6E7-2CF4EAB65823}"/>
              </a:ext>
            </a:extLst>
          </p:cNvPr>
          <p:cNvGrpSpPr/>
          <p:nvPr/>
        </p:nvGrpSpPr>
        <p:grpSpPr>
          <a:xfrm>
            <a:off x="1416608" y="351534"/>
            <a:ext cx="6460860" cy="4703728"/>
            <a:chOff x="1416608" y="351534"/>
            <a:chExt cx="6460860" cy="4703728"/>
          </a:xfrm>
        </p:grpSpPr>
        <p:pic>
          <p:nvPicPr>
            <p:cNvPr id="2" name="Picture 1">
              <a:extLst>
                <a:ext uri="{FF2B5EF4-FFF2-40B4-BE49-F238E27FC236}">
                  <a16:creationId xmlns:a16="http://schemas.microsoft.com/office/drawing/2014/main" id="{1CB16699-E2CE-27F3-206C-61F2D3ED02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6608" y="351534"/>
              <a:ext cx="6460860" cy="4703728"/>
            </a:xfrm>
            <a:prstGeom prst="rect">
              <a:avLst/>
            </a:prstGeom>
          </p:spPr>
        </p:pic>
        <p:sp>
          <p:nvSpPr>
            <p:cNvPr id="3" name="TextBox 2">
              <a:extLst>
                <a:ext uri="{FF2B5EF4-FFF2-40B4-BE49-F238E27FC236}">
                  <a16:creationId xmlns:a16="http://schemas.microsoft.com/office/drawing/2014/main" id="{F062FB70-F638-678A-1272-7AA3FDDF38B2}"/>
                </a:ext>
              </a:extLst>
            </p:cNvPr>
            <p:cNvSpPr txBox="1"/>
            <p:nvPr/>
          </p:nvSpPr>
          <p:spPr>
            <a:xfrm>
              <a:off x="3969732" y="529040"/>
              <a:ext cx="3226806" cy="400110"/>
            </a:xfrm>
            <a:prstGeom prst="rect">
              <a:avLst/>
            </a:prstGeom>
            <a:noFill/>
          </p:spPr>
          <p:txBody>
            <a:bodyPr wrap="square" rtlCol="0">
              <a:spAutoFit/>
            </a:bodyPr>
            <a:lstStyle/>
            <a:p>
              <a:r>
                <a:rPr lang="en-US" sz="1000" dirty="0" err="1"/>
                <a:t>MenuComponet</a:t>
              </a:r>
              <a:r>
                <a:rPr lang="en-US" sz="1000" dirty="0"/>
                <a:t> </a:t>
              </a:r>
              <a:r>
                <a:rPr lang="en-US" sz="1000" dirty="0" err="1"/>
                <a:t>đại</a:t>
              </a:r>
              <a:r>
                <a:rPr lang="en-US" sz="1000" dirty="0"/>
                <a:t> </a:t>
              </a:r>
              <a:r>
                <a:rPr lang="en-US" sz="1000" dirty="0" err="1"/>
                <a:t>diện</a:t>
              </a:r>
              <a:r>
                <a:rPr lang="en-US" sz="1000" dirty="0"/>
                <a:t> interface </a:t>
              </a:r>
              <a:r>
                <a:rPr lang="en-US" sz="1000" dirty="0" err="1"/>
                <a:t>cho</a:t>
              </a:r>
              <a:r>
                <a:rPr lang="en-US" sz="1000" dirty="0"/>
                <a:t> </a:t>
              </a:r>
              <a:r>
                <a:rPr lang="en-US" sz="1000" dirty="0" err="1"/>
                <a:t>cả</a:t>
              </a:r>
              <a:r>
                <a:rPr lang="en-US" sz="1000" dirty="0"/>
                <a:t> </a:t>
              </a:r>
              <a:r>
                <a:rPr lang="en-US" sz="1000" dirty="0" err="1"/>
                <a:t>MenuItem</a:t>
              </a:r>
              <a:r>
                <a:rPr lang="en-US" sz="1000" dirty="0"/>
                <a:t> </a:t>
              </a:r>
              <a:r>
                <a:rPr lang="en-US" sz="1000" dirty="0" err="1"/>
                <a:t>và</a:t>
              </a:r>
              <a:r>
                <a:rPr lang="en-US" sz="1000" dirty="0"/>
                <a:t> Menu</a:t>
              </a:r>
            </a:p>
          </p:txBody>
        </p:sp>
      </p:grpSp>
    </p:spTree>
    <p:extLst>
      <p:ext uri="{BB962C8B-B14F-4D97-AF65-F5344CB8AC3E}">
        <p14:creationId xmlns:p14="http://schemas.microsoft.com/office/powerpoint/2010/main" val="4074241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Cài</a:t>
            </a:r>
            <a:r>
              <a:rPr lang="en-US" sz="1600" dirty="0">
                <a:solidFill>
                  <a:srgbClr val="FF0000"/>
                </a:solidFill>
              </a:rPr>
              <a:t> </a:t>
            </a:r>
            <a:r>
              <a:rPr lang="en-US" sz="1600" dirty="0" err="1">
                <a:solidFill>
                  <a:srgbClr val="FF0000"/>
                </a:solidFill>
              </a:rPr>
              <a:t>đặt</a:t>
            </a:r>
            <a:r>
              <a:rPr lang="en-US" sz="1600" dirty="0">
                <a:solidFill>
                  <a:srgbClr val="FF0000"/>
                </a:solidFill>
              </a:rPr>
              <a:t> Component</a:t>
            </a:r>
          </a:p>
        </p:txBody>
      </p:sp>
      <p:grpSp>
        <p:nvGrpSpPr>
          <p:cNvPr id="3" name="Group 2">
            <a:extLst>
              <a:ext uri="{FF2B5EF4-FFF2-40B4-BE49-F238E27FC236}">
                <a16:creationId xmlns:a16="http://schemas.microsoft.com/office/drawing/2014/main" id="{819602E9-86DE-238F-053F-537B3B3BB72D}"/>
              </a:ext>
            </a:extLst>
          </p:cNvPr>
          <p:cNvGrpSpPr/>
          <p:nvPr/>
        </p:nvGrpSpPr>
        <p:grpSpPr>
          <a:xfrm>
            <a:off x="1825787" y="481082"/>
            <a:ext cx="7080887" cy="4348646"/>
            <a:chOff x="1825787" y="481082"/>
            <a:chExt cx="7080887" cy="4348646"/>
          </a:xfrm>
        </p:grpSpPr>
        <p:pic>
          <p:nvPicPr>
            <p:cNvPr id="5" name="Picture 4">
              <a:extLst>
                <a:ext uri="{FF2B5EF4-FFF2-40B4-BE49-F238E27FC236}">
                  <a16:creationId xmlns:a16="http://schemas.microsoft.com/office/drawing/2014/main" id="{06A76151-A6C1-D1D7-C4D9-9BF7530A7D1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25787" y="481082"/>
              <a:ext cx="6457269" cy="4348646"/>
            </a:xfrm>
            <a:prstGeom prst="rect">
              <a:avLst/>
            </a:prstGeom>
          </p:spPr>
        </p:pic>
        <p:grpSp>
          <p:nvGrpSpPr>
            <p:cNvPr id="2" name="Group 1">
              <a:extLst>
                <a:ext uri="{FF2B5EF4-FFF2-40B4-BE49-F238E27FC236}">
                  <a16:creationId xmlns:a16="http://schemas.microsoft.com/office/drawing/2014/main" id="{71DB5603-EC4A-A0B0-8E90-3630CE0D9CAF}"/>
                </a:ext>
              </a:extLst>
            </p:cNvPr>
            <p:cNvGrpSpPr/>
            <p:nvPr/>
          </p:nvGrpSpPr>
          <p:grpSpPr>
            <a:xfrm>
              <a:off x="5918595" y="1686097"/>
              <a:ext cx="2988079" cy="2791778"/>
              <a:chOff x="5918595" y="1686097"/>
              <a:chExt cx="2988079" cy="2791778"/>
            </a:xfrm>
          </p:grpSpPr>
          <p:sp>
            <p:nvSpPr>
              <p:cNvPr id="6" name="TextBox 5">
                <a:extLst>
                  <a:ext uri="{FF2B5EF4-FFF2-40B4-BE49-F238E27FC236}">
                    <a16:creationId xmlns:a16="http://schemas.microsoft.com/office/drawing/2014/main" id="{9215D577-7A11-3EBE-7D64-2C36BAF225CE}"/>
                  </a:ext>
                </a:extLst>
              </p:cNvPr>
              <p:cNvSpPr txBox="1"/>
              <p:nvPr/>
            </p:nvSpPr>
            <p:spPr>
              <a:xfrm>
                <a:off x="5926150" y="1686097"/>
                <a:ext cx="2896764" cy="553998"/>
              </a:xfrm>
              <a:prstGeom prst="rect">
                <a:avLst/>
              </a:prstGeom>
              <a:noFill/>
            </p:spPr>
            <p:txBody>
              <a:bodyPr wrap="square" rtlCol="0">
                <a:spAutoFit/>
              </a:bodyPr>
              <a:lstStyle/>
              <a:p>
                <a:pPr algn="ctr"/>
                <a:r>
                  <a:rPr lang="en-US" sz="1000" dirty="0" err="1"/>
                  <a:t>Nhóm</a:t>
                </a:r>
                <a:r>
                  <a:rPr lang="en-US" sz="1000" dirty="0"/>
                  <a:t> </a:t>
                </a:r>
                <a:r>
                  <a:rPr lang="en-US" sz="1000" dirty="0" err="1"/>
                  <a:t>các</a:t>
                </a:r>
                <a:r>
                  <a:rPr lang="en-US" sz="1000" dirty="0"/>
                  <a:t> </a:t>
                </a:r>
                <a:r>
                  <a:rPr lang="en-US" sz="1000" dirty="0" err="1"/>
                  <a:t>phương</a:t>
                </a:r>
                <a:r>
                  <a:rPr lang="en-US" sz="1000" dirty="0"/>
                  <a:t> </a:t>
                </a:r>
                <a:r>
                  <a:rPr lang="en-US" sz="1000" dirty="0" err="1"/>
                  <a:t>thức”composite</a:t>
                </a:r>
                <a:r>
                  <a:rPr lang="en-US" sz="1000" dirty="0"/>
                  <a:t>” </a:t>
                </a:r>
                <a:r>
                  <a:rPr lang="en-US" sz="1000" dirty="0" err="1"/>
                  <a:t>lại</a:t>
                </a:r>
                <a:r>
                  <a:rPr lang="en-US" sz="1000" dirty="0"/>
                  <a:t> </a:t>
                </a:r>
                <a:r>
                  <a:rPr lang="en-US" sz="1000" dirty="0" err="1"/>
                  <a:t>với</a:t>
                </a:r>
                <a:r>
                  <a:rPr lang="en-US" sz="1000" dirty="0"/>
                  <a:t> </a:t>
                </a:r>
                <a:r>
                  <a:rPr lang="en-US" sz="1000" dirty="0" err="1"/>
                  <a:t>nhau</a:t>
                </a:r>
                <a:r>
                  <a:rPr lang="en-US" sz="1000" dirty="0"/>
                  <a:t>  </a:t>
                </a:r>
                <a:r>
                  <a:rPr lang="en-US" sz="1000" dirty="0" err="1"/>
                  <a:t>đó</a:t>
                </a:r>
                <a:r>
                  <a:rPr lang="en-US" sz="1000" dirty="0"/>
                  <a:t> </a:t>
                </a:r>
                <a:r>
                  <a:rPr lang="en-US" sz="1000" dirty="0" err="1"/>
                  <a:t>là</a:t>
                </a:r>
                <a:r>
                  <a:rPr lang="en-US" sz="1000" dirty="0"/>
                  <a:t> </a:t>
                </a:r>
                <a:r>
                  <a:rPr lang="en-US" sz="1000" dirty="0" err="1"/>
                  <a:t>các</a:t>
                </a:r>
                <a:r>
                  <a:rPr lang="en-US" sz="1000" dirty="0"/>
                  <a:t> </a:t>
                </a:r>
                <a:r>
                  <a:rPr lang="en-US" sz="1000" dirty="0" err="1"/>
                  <a:t>phương</a:t>
                </a:r>
                <a:r>
                  <a:rPr lang="en-US" sz="1000" dirty="0"/>
                  <a:t> </a:t>
                </a:r>
                <a:r>
                  <a:rPr lang="en-US" sz="1000" dirty="0" err="1"/>
                  <a:t>thức</a:t>
                </a:r>
                <a:r>
                  <a:rPr lang="en-US" sz="1000" dirty="0"/>
                  <a:t> </a:t>
                </a:r>
                <a:r>
                  <a:rPr lang="en-US" sz="1000" dirty="0" err="1"/>
                  <a:t>để</a:t>
                </a:r>
                <a:r>
                  <a:rPr lang="en-US" sz="1000" dirty="0"/>
                  <a:t> </a:t>
                </a:r>
                <a:r>
                  <a:rPr lang="en-US" sz="1000" dirty="0" err="1"/>
                  <a:t>thêm</a:t>
                </a:r>
                <a:r>
                  <a:rPr lang="en-US" sz="1000" dirty="0"/>
                  <a:t> </a:t>
                </a:r>
                <a:r>
                  <a:rPr lang="en-US" sz="1000" dirty="0" err="1"/>
                  <a:t>xóa</a:t>
                </a:r>
                <a:r>
                  <a:rPr lang="en-US" sz="1000" dirty="0"/>
                  <a:t> </a:t>
                </a:r>
                <a:r>
                  <a:rPr lang="en-US" sz="1000" dirty="0" err="1"/>
                  <a:t>sửa</a:t>
                </a:r>
                <a:r>
                  <a:rPr lang="en-US" sz="1000" dirty="0"/>
                  <a:t> </a:t>
                </a:r>
                <a:r>
                  <a:rPr lang="en-US" sz="1000" dirty="0" err="1"/>
                  <a:t>và</a:t>
                </a:r>
                <a:r>
                  <a:rPr lang="en-US" sz="1000" dirty="0"/>
                  <a:t> </a:t>
                </a:r>
                <a:r>
                  <a:rPr lang="en-US" sz="1000" dirty="0" err="1"/>
                  <a:t>lấy</a:t>
                </a:r>
                <a:r>
                  <a:rPr lang="en-US" sz="1000" dirty="0"/>
                  <a:t> </a:t>
                </a:r>
                <a:r>
                  <a:rPr lang="en-US" sz="1000" dirty="0" err="1"/>
                  <a:t>MenuComponent</a:t>
                </a:r>
                <a:endParaRPr lang="en-US" sz="1000" dirty="0"/>
              </a:p>
            </p:txBody>
          </p:sp>
          <p:sp>
            <p:nvSpPr>
              <p:cNvPr id="8" name="TextBox 7">
                <a:extLst>
                  <a:ext uri="{FF2B5EF4-FFF2-40B4-BE49-F238E27FC236}">
                    <a16:creationId xmlns:a16="http://schemas.microsoft.com/office/drawing/2014/main" id="{80E48994-A75C-43F4-793E-BB2CA30AF12D}"/>
                  </a:ext>
                </a:extLst>
              </p:cNvPr>
              <p:cNvSpPr txBox="1"/>
              <p:nvPr/>
            </p:nvSpPr>
            <p:spPr>
              <a:xfrm>
                <a:off x="5918595" y="2655405"/>
                <a:ext cx="2729241" cy="400110"/>
              </a:xfrm>
              <a:prstGeom prst="rect">
                <a:avLst/>
              </a:prstGeom>
              <a:noFill/>
            </p:spPr>
            <p:txBody>
              <a:bodyPr wrap="square" rtlCol="0">
                <a:spAutoFit/>
              </a:bodyPr>
              <a:lstStyle/>
              <a:p>
                <a:pPr algn="ctr"/>
                <a:r>
                  <a:rPr lang="en-US" sz="1000" dirty="0" err="1"/>
                  <a:t>Đây</a:t>
                </a:r>
                <a:r>
                  <a:rPr lang="en-US" sz="1000" dirty="0"/>
                  <a:t> </a:t>
                </a:r>
                <a:r>
                  <a:rPr lang="en-US" sz="1000" dirty="0" err="1"/>
                  <a:t>là</a:t>
                </a:r>
                <a:r>
                  <a:rPr lang="en-US" sz="1000" dirty="0"/>
                  <a:t> </a:t>
                </a:r>
                <a:r>
                  <a:rPr lang="en-US" sz="1000" dirty="0" err="1"/>
                  <a:t>những</a:t>
                </a:r>
                <a:r>
                  <a:rPr lang="en-US" sz="1000" dirty="0"/>
                  <a:t> </a:t>
                </a:r>
                <a:r>
                  <a:rPr lang="en-US" sz="1000" dirty="0" err="1"/>
                  <a:t>phương</a:t>
                </a:r>
                <a:r>
                  <a:rPr lang="en-US" sz="1000" dirty="0"/>
                  <a:t> </a:t>
                </a:r>
                <a:r>
                  <a:rPr lang="en-US" sz="1000" dirty="0" err="1"/>
                  <a:t>thức</a:t>
                </a:r>
                <a:r>
                  <a:rPr lang="en-US" sz="1000" dirty="0"/>
                  <a:t> “operation”, </a:t>
                </a:r>
                <a:r>
                  <a:rPr lang="en-US" sz="1000" dirty="0" err="1"/>
                  <a:t>được</a:t>
                </a:r>
                <a:r>
                  <a:rPr lang="en-US" sz="1000" dirty="0"/>
                  <a:t> </a:t>
                </a:r>
                <a:r>
                  <a:rPr lang="en-US" sz="1000" dirty="0" err="1"/>
                  <a:t>sử</a:t>
                </a:r>
                <a:r>
                  <a:rPr lang="en-US" sz="1000" dirty="0"/>
                  <a:t> </a:t>
                </a:r>
                <a:r>
                  <a:rPr lang="en-US" sz="1000" dirty="0" err="1"/>
                  <a:t>dụng</a:t>
                </a:r>
                <a:r>
                  <a:rPr lang="en-US" sz="1000" dirty="0"/>
                  <a:t> </a:t>
                </a:r>
                <a:r>
                  <a:rPr lang="en-US" sz="1000" dirty="0" err="1"/>
                  <a:t>bởi</a:t>
                </a:r>
                <a:r>
                  <a:rPr lang="en-US" sz="1000" dirty="0"/>
                  <a:t> </a:t>
                </a:r>
                <a:r>
                  <a:rPr lang="en-US" sz="1000" dirty="0" err="1"/>
                  <a:t>MenuItems</a:t>
                </a:r>
                <a:endParaRPr lang="en-US" sz="1000" dirty="0"/>
              </a:p>
            </p:txBody>
          </p:sp>
          <p:sp>
            <p:nvSpPr>
              <p:cNvPr id="9" name="TextBox 8">
                <a:extLst>
                  <a:ext uri="{FF2B5EF4-FFF2-40B4-BE49-F238E27FC236}">
                    <a16:creationId xmlns:a16="http://schemas.microsoft.com/office/drawing/2014/main" id="{FE7BDFC9-D434-213E-24A9-33553E8D566E}"/>
                  </a:ext>
                </a:extLst>
              </p:cNvPr>
              <p:cNvSpPr txBox="1"/>
              <p:nvPr/>
            </p:nvSpPr>
            <p:spPr>
              <a:xfrm>
                <a:off x="6009910" y="4077765"/>
                <a:ext cx="2896764" cy="400110"/>
              </a:xfrm>
              <a:prstGeom prst="rect">
                <a:avLst/>
              </a:prstGeom>
              <a:noFill/>
            </p:spPr>
            <p:txBody>
              <a:bodyPr wrap="square" rtlCol="0">
                <a:spAutoFit/>
              </a:bodyPr>
              <a:lstStyle/>
              <a:p>
                <a:pPr algn="ctr"/>
                <a:r>
                  <a:rPr lang="en-US" sz="1000" dirty="0"/>
                  <a:t>print() </a:t>
                </a:r>
                <a:r>
                  <a:rPr lang="en-US" sz="1000" dirty="0" err="1"/>
                  <a:t>là</a:t>
                </a:r>
                <a:r>
                  <a:rPr lang="en-US" sz="1000" dirty="0"/>
                  <a:t> </a:t>
                </a:r>
                <a:r>
                  <a:rPr lang="en-US" sz="1000" dirty="0" err="1"/>
                  <a:t>một</a:t>
                </a:r>
                <a:r>
                  <a:rPr lang="en-US" sz="1000" dirty="0"/>
                  <a:t> </a:t>
                </a:r>
                <a:r>
                  <a:rPr lang="en-US" sz="1000" dirty="0" err="1"/>
                  <a:t>phương</a:t>
                </a:r>
                <a:r>
                  <a:rPr lang="en-US" sz="1000" dirty="0"/>
                  <a:t> </a:t>
                </a:r>
                <a:r>
                  <a:rPr lang="en-US" sz="1000" dirty="0" err="1"/>
                  <a:t>thức</a:t>
                </a:r>
                <a:r>
                  <a:rPr lang="en-US" sz="1000" dirty="0"/>
                  <a:t> </a:t>
                </a:r>
                <a:r>
                  <a:rPr lang="en-US" sz="1000" dirty="0" err="1"/>
                  <a:t>hoạt</a:t>
                </a:r>
                <a:r>
                  <a:rPr lang="en-US" sz="1000" dirty="0"/>
                  <a:t> </a:t>
                </a:r>
                <a:r>
                  <a:rPr lang="en-US" sz="1000" dirty="0" err="1"/>
                  <a:t>động</a:t>
                </a:r>
                <a:r>
                  <a:rPr lang="en-US" sz="1000" dirty="0"/>
                  <a:t> </a:t>
                </a:r>
                <a:r>
                  <a:rPr lang="en-US" sz="1000" dirty="0" err="1"/>
                  <a:t>trên</a:t>
                </a:r>
                <a:r>
                  <a:rPr lang="en-US" sz="1000" dirty="0"/>
                  <a:t> </a:t>
                </a:r>
                <a:r>
                  <a:rPr lang="en-US" sz="1000" dirty="0" err="1"/>
                  <a:t>cây</a:t>
                </a:r>
                <a:r>
                  <a:rPr lang="en-US" sz="1000" dirty="0"/>
                  <a:t> </a:t>
                </a:r>
                <a:r>
                  <a:rPr lang="en-US" sz="1000" dirty="0" err="1"/>
                  <a:t>cả</a:t>
                </a:r>
                <a:r>
                  <a:rPr lang="en-US" sz="1000" dirty="0"/>
                  <a:t> Menu </a:t>
                </a:r>
                <a:r>
                  <a:rPr lang="en-US" sz="1000" dirty="0" err="1"/>
                  <a:t>và</a:t>
                </a:r>
                <a:r>
                  <a:rPr lang="en-US" sz="1000" dirty="0"/>
                  <a:t> </a:t>
                </a:r>
                <a:r>
                  <a:rPr lang="en-US" sz="1000" dirty="0" err="1"/>
                  <a:t>MenuItems</a:t>
                </a:r>
                <a:r>
                  <a:rPr lang="en-US" sz="1000" dirty="0"/>
                  <a:t> </a:t>
                </a:r>
                <a:r>
                  <a:rPr lang="en-US" sz="1000" dirty="0" err="1"/>
                  <a:t>sẽ</a:t>
                </a:r>
                <a:r>
                  <a:rPr lang="en-US" sz="1000" dirty="0"/>
                  <a:t> implement </a:t>
                </a:r>
                <a:r>
                  <a:rPr lang="en-US" sz="1000" dirty="0" err="1"/>
                  <a:t>nó</a:t>
                </a:r>
                <a:endParaRPr lang="en-US" sz="1000" dirty="0"/>
              </a:p>
            </p:txBody>
          </p:sp>
        </p:grpSp>
      </p:grpSp>
    </p:spTree>
    <p:extLst>
      <p:ext uri="{BB962C8B-B14F-4D97-AF65-F5344CB8AC3E}">
        <p14:creationId xmlns:p14="http://schemas.microsoft.com/office/powerpoint/2010/main" val="2227667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Cài</a:t>
            </a:r>
            <a:r>
              <a:rPr lang="en-US" sz="1600" dirty="0">
                <a:solidFill>
                  <a:srgbClr val="FF0000"/>
                </a:solidFill>
              </a:rPr>
              <a:t> </a:t>
            </a:r>
            <a:r>
              <a:rPr lang="en-US" sz="1600" dirty="0" err="1">
                <a:solidFill>
                  <a:srgbClr val="FF0000"/>
                </a:solidFill>
              </a:rPr>
              <a:t>đặt</a:t>
            </a:r>
            <a:r>
              <a:rPr lang="en-US" sz="1600" dirty="0">
                <a:solidFill>
                  <a:srgbClr val="FF0000"/>
                </a:solidFill>
              </a:rPr>
              <a:t> </a:t>
            </a:r>
            <a:r>
              <a:rPr lang="en-US" sz="1600" dirty="0" err="1">
                <a:solidFill>
                  <a:srgbClr val="FF0000"/>
                </a:solidFill>
              </a:rPr>
              <a:t>MenuItem</a:t>
            </a:r>
            <a:endParaRPr lang="en-US" sz="1600" dirty="0">
              <a:solidFill>
                <a:srgbClr val="FF0000"/>
              </a:solidFill>
            </a:endParaRPr>
          </a:p>
        </p:txBody>
      </p:sp>
      <p:sp>
        <p:nvSpPr>
          <p:cNvPr id="2" name="TextBox 1">
            <a:extLst>
              <a:ext uri="{FF2B5EF4-FFF2-40B4-BE49-F238E27FC236}">
                <a16:creationId xmlns:a16="http://schemas.microsoft.com/office/drawing/2014/main" id="{F13D0D36-4505-A250-7BD9-E5323115F1B1}"/>
              </a:ext>
            </a:extLst>
          </p:cNvPr>
          <p:cNvSpPr txBox="1"/>
          <p:nvPr/>
        </p:nvSpPr>
        <p:spPr>
          <a:xfrm>
            <a:off x="129895" y="2383802"/>
            <a:ext cx="1786507" cy="861774"/>
          </a:xfrm>
          <a:prstGeom prst="rect">
            <a:avLst/>
          </a:prstGeom>
          <a:noFill/>
        </p:spPr>
        <p:txBody>
          <a:bodyPr wrap="square" rtlCol="0">
            <a:spAutoFit/>
          </a:bodyPr>
          <a:lstStyle/>
          <a:p>
            <a:pPr algn="ctr"/>
            <a:r>
              <a:rPr lang="en-US" sz="1000" dirty="0" err="1">
                <a:effectLst/>
                <a:latin typeface="Times New Roman" panose="02020603050405020304" pitchFamily="18" charset="0"/>
                <a:ea typeface="Times New Roman" panose="02020603050405020304" pitchFamily="18" charset="0"/>
              </a:rPr>
              <a:t>Đây</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là</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lớp</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lá</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trong</a:t>
            </a:r>
            <a:r>
              <a:rPr lang="en-US" sz="1000" dirty="0">
                <a:effectLst/>
                <a:latin typeface="Times New Roman" panose="02020603050405020304" pitchFamily="18" charset="0"/>
                <a:ea typeface="Times New Roman" panose="02020603050405020304" pitchFamily="18" charset="0"/>
              </a:rPr>
              <a:t> Composite diagram </a:t>
            </a:r>
            <a:r>
              <a:rPr lang="en-US" sz="1000" dirty="0" err="1">
                <a:effectLst/>
                <a:latin typeface="Times New Roman" panose="02020603050405020304" pitchFamily="18" charset="0"/>
                <a:ea typeface="Times New Roman" panose="02020603050405020304" pitchFamily="18" charset="0"/>
              </a:rPr>
              <a:t>và</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nó</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thực</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hiện</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hành</a:t>
            </a:r>
            <a:r>
              <a:rPr lang="en-US" sz="1000" dirty="0">
                <a:effectLst/>
                <a:latin typeface="Times New Roman" panose="02020603050405020304" pitchFamily="18" charset="0"/>
                <a:ea typeface="Times New Roman" panose="02020603050405020304" pitchFamily="18" charset="0"/>
              </a:rPr>
              <a:t> vi </a:t>
            </a:r>
            <a:r>
              <a:rPr lang="en-US" sz="1000" dirty="0" err="1">
                <a:effectLst/>
                <a:latin typeface="Times New Roman" panose="02020603050405020304" pitchFamily="18" charset="0"/>
                <a:ea typeface="Times New Roman" panose="02020603050405020304" pitchFamily="18" charset="0"/>
              </a:rPr>
              <a:t>của</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các</a:t>
            </a:r>
            <a:r>
              <a:rPr lang="en-US" sz="1000" dirty="0">
                <a:effectLst/>
                <a:latin typeface="Times New Roman" panose="02020603050405020304" pitchFamily="18" charset="0"/>
                <a:ea typeface="Times New Roman" panose="02020603050405020304" pitchFamily="18" charset="0"/>
              </a:rPr>
              <a:t> </a:t>
            </a:r>
            <a:r>
              <a:rPr lang="vi-VN" sz="1000" dirty="0">
                <a:effectLst/>
                <a:latin typeface="Times New Roman" panose="02020603050405020304" pitchFamily="18" charset="0"/>
                <a:ea typeface="Times New Roman" panose="02020603050405020304" pitchFamily="18" charset="0"/>
              </a:rPr>
              <a:t>phần tử trong </a:t>
            </a:r>
            <a:r>
              <a:rPr lang="en-US" sz="1000" dirty="0">
                <a:effectLst/>
                <a:latin typeface="Times New Roman" panose="02020603050405020304" pitchFamily="18" charset="0"/>
                <a:ea typeface="Times New Roman" panose="02020603050405020304" pitchFamily="18" charset="0"/>
              </a:rPr>
              <a:t>composite.</a:t>
            </a:r>
          </a:p>
          <a:p>
            <a:pPr algn="ctr"/>
            <a:endParaRPr lang="en-US" sz="1000" b="1" dirty="0"/>
          </a:p>
        </p:txBody>
      </p:sp>
      <p:pic>
        <p:nvPicPr>
          <p:cNvPr id="10" name="Picture 9">
            <a:extLst>
              <a:ext uri="{FF2B5EF4-FFF2-40B4-BE49-F238E27FC236}">
                <a16:creationId xmlns:a16="http://schemas.microsoft.com/office/drawing/2014/main" id="{C996F9B4-B80B-DFFE-882A-524068F0DFC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07018" y="360734"/>
            <a:ext cx="3950870" cy="4685328"/>
          </a:xfrm>
          <a:prstGeom prst="rect">
            <a:avLst/>
          </a:prstGeom>
        </p:spPr>
      </p:pic>
      <p:cxnSp>
        <p:nvCxnSpPr>
          <p:cNvPr id="12" name="Straight Arrow Connector 11">
            <a:extLst>
              <a:ext uri="{FF2B5EF4-FFF2-40B4-BE49-F238E27FC236}">
                <a16:creationId xmlns:a16="http://schemas.microsoft.com/office/drawing/2014/main" id="{3ED5F21D-EF4E-76E4-3C82-3F7971626BC2}"/>
              </a:ext>
            </a:extLst>
          </p:cNvPr>
          <p:cNvCxnSpPr/>
          <p:nvPr/>
        </p:nvCxnSpPr>
        <p:spPr>
          <a:xfrm flipV="1">
            <a:off x="1554225" y="718956"/>
            <a:ext cx="839967" cy="15819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FB435915-748B-E424-0369-25E73D93BDF1}"/>
              </a:ext>
            </a:extLst>
          </p:cNvPr>
          <p:cNvSpPr txBox="1"/>
          <p:nvPr/>
        </p:nvSpPr>
        <p:spPr>
          <a:xfrm>
            <a:off x="5388677" y="3509440"/>
            <a:ext cx="3182950" cy="553998"/>
          </a:xfrm>
          <a:prstGeom prst="rect">
            <a:avLst/>
          </a:prstGeom>
          <a:noFill/>
        </p:spPr>
        <p:txBody>
          <a:bodyPr wrap="square" rtlCol="0">
            <a:spAutoFit/>
          </a:bodyPr>
          <a:lstStyle/>
          <a:p>
            <a:pPr algn="ctr"/>
            <a:r>
              <a:rPr lang="en-US" sz="1000" dirty="0"/>
              <a:t>override </a:t>
            </a:r>
            <a:r>
              <a:rPr lang="en-US" sz="1000" dirty="0" err="1"/>
              <a:t>lại</a:t>
            </a:r>
            <a:r>
              <a:rPr lang="en-US" sz="1000" dirty="0"/>
              <a:t> print() </a:t>
            </a:r>
            <a:r>
              <a:rPr lang="en-US" sz="1000" dirty="0" err="1"/>
              <a:t>trong</a:t>
            </a:r>
            <a:r>
              <a:rPr lang="en-US" sz="1000" dirty="0"/>
              <a:t> </a:t>
            </a:r>
            <a:r>
              <a:rPr lang="en-US" sz="1000" dirty="0" err="1"/>
              <a:t>lớp</a:t>
            </a:r>
            <a:r>
              <a:rPr lang="en-US" sz="1000" dirty="0"/>
              <a:t> </a:t>
            </a:r>
            <a:r>
              <a:rPr lang="en-US" sz="1000" dirty="0" err="1"/>
              <a:t>MenuComponent</a:t>
            </a:r>
            <a:r>
              <a:rPr lang="en-US" sz="1000" dirty="0"/>
              <a:t>. </a:t>
            </a:r>
            <a:r>
              <a:rPr lang="en-US" sz="1000" dirty="0" err="1"/>
              <a:t>Phương</a:t>
            </a:r>
            <a:r>
              <a:rPr lang="en-US" sz="1000" dirty="0"/>
              <a:t> </a:t>
            </a:r>
            <a:r>
              <a:rPr lang="en-US" sz="1000" dirty="0" err="1"/>
              <a:t>thức</a:t>
            </a:r>
            <a:r>
              <a:rPr lang="en-US" sz="1000" dirty="0"/>
              <a:t> </a:t>
            </a:r>
            <a:r>
              <a:rPr lang="en-US" sz="1000" dirty="0" err="1"/>
              <a:t>này</a:t>
            </a:r>
            <a:r>
              <a:rPr lang="en-US" sz="1000" dirty="0"/>
              <a:t> </a:t>
            </a:r>
            <a:r>
              <a:rPr lang="en-US" sz="1000" dirty="0" err="1"/>
              <a:t>giúp</a:t>
            </a:r>
            <a:r>
              <a:rPr lang="en-US" sz="1000" dirty="0"/>
              <a:t> in </a:t>
            </a:r>
            <a:r>
              <a:rPr lang="en-US" sz="1000" dirty="0" err="1"/>
              <a:t>ra</a:t>
            </a:r>
            <a:r>
              <a:rPr lang="en-US" sz="1000" dirty="0"/>
              <a:t> </a:t>
            </a:r>
            <a:r>
              <a:rPr lang="en-US" sz="1000" dirty="0" err="1"/>
              <a:t>mục</a:t>
            </a:r>
            <a:r>
              <a:rPr lang="en-US" sz="1000" dirty="0"/>
              <a:t> </a:t>
            </a:r>
            <a:r>
              <a:rPr lang="en-US" sz="1000" dirty="0" err="1"/>
              <a:t>nhập</a:t>
            </a:r>
            <a:r>
              <a:rPr lang="en-US" sz="1000" dirty="0"/>
              <a:t> Menu: </a:t>
            </a:r>
            <a:r>
              <a:rPr lang="en-US" sz="1000" dirty="0" err="1"/>
              <a:t>tên</a:t>
            </a:r>
            <a:r>
              <a:rPr lang="en-US" sz="1000" dirty="0"/>
              <a:t>, </a:t>
            </a:r>
            <a:r>
              <a:rPr lang="en-US" sz="1000" dirty="0" err="1"/>
              <a:t>mô</a:t>
            </a:r>
            <a:r>
              <a:rPr lang="en-US" sz="1000" dirty="0"/>
              <a:t> </a:t>
            </a:r>
            <a:r>
              <a:rPr lang="en-US" sz="1000" dirty="0" err="1"/>
              <a:t>tả</a:t>
            </a:r>
            <a:r>
              <a:rPr lang="en-US" sz="1000" dirty="0"/>
              <a:t>, </a:t>
            </a:r>
            <a:r>
              <a:rPr lang="en-US" sz="1000" dirty="0" err="1"/>
              <a:t>giá</a:t>
            </a:r>
            <a:r>
              <a:rPr lang="en-US" sz="1000" dirty="0"/>
              <a:t> </a:t>
            </a:r>
            <a:r>
              <a:rPr lang="en-US" sz="1000" dirty="0" err="1"/>
              <a:t>và</a:t>
            </a:r>
            <a:r>
              <a:rPr lang="en-US" sz="1000" dirty="0"/>
              <a:t> </a:t>
            </a:r>
            <a:r>
              <a:rPr lang="en-US" sz="1000" dirty="0" err="1"/>
              <a:t>liệu</a:t>
            </a:r>
            <a:r>
              <a:rPr lang="en-US" sz="1000" dirty="0"/>
              <a:t> </a:t>
            </a:r>
            <a:r>
              <a:rPr lang="en-US" sz="1000" dirty="0" err="1"/>
              <a:t>sản</a:t>
            </a:r>
            <a:r>
              <a:rPr lang="en-US" sz="1000" dirty="0"/>
              <a:t> </a:t>
            </a:r>
            <a:r>
              <a:rPr lang="en-US" sz="1000" dirty="0" err="1"/>
              <a:t>phẩm</a:t>
            </a:r>
            <a:r>
              <a:rPr lang="en-US" sz="1000" dirty="0"/>
              <a:t> </a:t>
            </a:r>
            <a:r>
              <a:rPr lang="en-US" sz="1000" dirty="0" err="1"/>
              <a:t>đó</a:t>
            </a:r>
            <a:r>
              <a:rPr lang="en-US" sz="1000" dirty="0"/>
              <a:t> </a:t>
            </a:r>
            <a:r>
              <a:rPr lang="en-US" sz="1000" dirty="0" err="1"/>
              <a:t>có</a:t>
            </a:r>
            <a:r>
              <a:rPr lang="en-US" sz="1000" dirty="0"/>
              <a:t> hay </a:t>
            </a:r>
            <a:r>
              <a:rPr lang="en-US" sz="1000" dirty="0" err="1"/>
              <a:t>không</a:t>
            </a:r>
            <a:endParaRPr lang="en-US" sz="1000" dirty="0"/>
          </a:p>
        </p:txBody>
      </p:sp>
    </p:spTree>
    <p:extLst>
      <p:ext uri="{BB962C8B-B14F-4D97-AF65-F5344CB8AC3E}">
        <p14:creationId xmlns:p14="http://schemas.microsoft.com/office/powerpoint/2010/main" val="2343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heel(1)">
                                      <p:cBhvr>
                                        <p:cTn id="23" dur="1000"/>
                                        <p:tgtEl>
                                          <p:spTgt spid="2"/>
                                        </p:tgtEl>
                                      </p:cBhvr>
                                    </p:animEffect>
                                  </p:childTnLst>
                                </p:cTn>
                              </p:par>
                              <p:par>
                                <p:cTn id="24" presetID="21" presetClass="entr" presetSubtype="1"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heel(1)">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P spid="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Cài</a:t>
            </a:r>
            <a:r>
              <a:rPr lang="en-US" sz="1600" dirty="0">
                <a:solidFill>
                  <a:srgbClr val="FF0000"/>
                </a:solidFill>
              </a:rPr>
              <a:t> </a:t>
            </a:r>
            <a:r>
              <a:rPr lang="en-US" sz="1600" dirty="0" err="1">
                <a:solidFill>
                  <a:srgbClr val="FF0000"/>
                </a:solidFill>
              </a:rPr>
              <a:t>đặt</a:t>
            </a:r>
            <a:r>
              <a:rPr lang="en-US" sz="1600" dirty="0">
                <a:solidFill>
                  <a:srgbClr val="FF0000"/>
                </a:solidFill>
              </a:rPr>
              <a:t> Composite Menu</a:t>
            </a:r>
          </a:p>
        </p:txBody>
      </p:sp>
      <p:grpSp>
        <p:nvGrpSpPr>
          <p:cNvPr id="2" name="Group 1">
            <a:extLst>
              <a:ext uri="{FF2B5EF4-FFF2-40B4-BE49-F238E27FC236}">
                <a16:creationId xmlns:a16="http://schemas.microsoft.com/office/drawing/2014/main" id="{8ED3158E-6670-83E7-3740-01C02C4FB29F}"/>
              </a:ext>
            </a:extLst>
          </p:cNvPr>
          <p:cNvGrpSpPr/>
          <p:nvPr/>
        </p:nvGrpSpPr>
        <p:grpSpPr>
          <a:xfrm>
            <a:off x="1658449" y="685820"/>
            <a:ext cx="6809051" cy="4213979"/>
            <a:chOff x="1658449" y="685820"/>
            <a:chExt cx="6809051" cy="4213979"/>
          </a:xfrm>
        </p:grpSpPr>
        <p:pic>
          <p:nvPicPr>
            <p:cNvPr id="4" name="Picture 3">
              <a:extLst>
                <a:ext uri="{FF2B5EF4-FFF2-40B4-BE49-F238E27FC236}">
                  <a16:creationId xmlns:a16="http://schemas.microsoft.com/office/drawing/2014/main" id="{5DBA3805-B1D6-6B88-7C9D-B3BD1B06F5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58449" y="705004"/>
              <a:ext cx="4888934" cy="4194795"/>
            </a:xfrm>
            <a:prstGeom prst="rect">
              <a:avLst/>
            </a:prstGeom>
          </p:spPr>
        </p:pic>
        <p:sp>
          <p:nvSpPr>
            <p:cNvPr id="5" name="TextBox 4">
              <a:extLst>
                <a:ext uri="{FF2B5EF4-FFF2-40B4-BE49-F238E27FC236}">
                  <a16:creationId xmlns:a16="http://schemas.microsoft.com/office/drawing/2014/main" id="{4CA646E6-93A7-5743-5C20-300C57D887C7}"/>
                </a:ext>
              </a:extLst>
            </p:cNvPr>
            <p:cNvSpPr txBox="1"/>
            <p:nvPr/>
          </p:nvSpPr>
          <p:spPr>
            <a:xfrm>
              <a:off x="4661325" y="685820"/>
              <a:ext cx="3806175" cy="400110"/>
            </a:xfrm>
            <a:prstGeom prst="rect">
              <a:avLst/>
            </a:prstGeom>
            <a:noFill/>
          </p:spPr>
          <p:txBody>
            <a:bodyPr wrap="square" rtlCol="0">
              <a:spAutoFit/>
            </a:bodyPr>
            <a:lstStyle/>
            <a:p>
              <a:pPr algn="ctr"/>
              <a:r>
                <a:rPr lang="en-US" sz="1000" dirty="0"/>
                <a:t>Menu </a:t>
              </a:r>
              <a:r>
                <a:rPr lang="en-US" sz="1000" dirty="0" err="1"/>
                <a:t>có</a:t>
              </a:r>
              <a:r>
                <a:rPr lang="en-US" sz="1000" dirty="0"/>
                <a:t> </a:t>
              </a:r>
              <a:r>
                <a:rPr lang="en-US" sz="1000" dirty="0" err="1"/>
                <a:t>thể</a:t>
              </a:r>
              <a:r>
                <a:rPr lang="en-US" sz="1000" dirty="0"/>
                <a:t> </a:t>
              </a:r>
              <a:r>
                <a:rPr lang="en-US" sz="1000" dirty="0" err="1"/>
                <a:t>có</a:t>
              </a:r>
              <a:r>
                <a:rPr lang="en-US" sz="1000" dirty="0"/>
                <a:t> </a:t>
              </a:r>
              <a:r>
                <a:rPr lang="en-US" sz="1000" dirty="0" err="1"/>
                <a:t>bất</a:t>
              </a:r>
              <a:r>
                <a:rPr lang="en-US" sz="1000" dirty="0"/>
                <a:t> </a:t>
              </a:r>
              <a:r>
                <a:rPr lang="en-US" sz="1000" dirty="0" err="1"/>
                <a:t>kì</a:t>
              </a:r>
              <a:r>
                <a:rPr lang="en-US" sz="1000" dirty="0"/>
                <a:t> </a:t>
              </a:r>
              <a:r>
                <a:rPr lang="en-US" sz="1000" dirty="0" err="1"/>
                <a:t>số</a:t>
              </a:r>
              <a:r>
                <a:rPr lang="en-US" sz="1000" dirty="0"/>
                <a:t> </a:t>
              </a:r>
              <a:r>
                <a:rPr lang="en-US" sz="1000" dirty="0" err="1"/>
                <a:t>lượng</a:t>
              </a:r>
              <a:r>
                <a:rPr lang="en-US" sz="1000" dirty="0"/>
                <a:t> con </a:t>
              </a:r>
              <a:r>
                <a:rPr lang="en-US" sz="1000" dirty="0" err="1"/>
                <a:t>kiểu</a:t>
              </a:r>
              <a:r>
                <a:rPr lang="en-US" sz="1000" dirty="0"/>
                <a:t> </a:t>
              </a:r>
              <a:r>
                <a:rPr lang="en-US" sz="1000" dirty="0" err="1"/>
                <a:t>MenuComponent</a:t>
              </a:r>
              <a:r>
                <a:rPr lang="en-US" sz="1000" dirty="0"/>
                <a:t> </a:t>
              </a:r>
              <a:r>
                <a:rPr lang="en-US" sz="1000" dirty="0" err="1"/>
                <a:t>nào</a:t>
              </a:r>
              <a:r>
                <a:rPr lang="en-US" sz="1000" dirty="0"/>
                <a:t>, ở </a:t>
              </a:r>
              <a:r>
                <a:rPr lang="en-US" sz="1000" dirty="0" err="1"/>
                <a:t>đây</a:t>
              </a:r>
              <a:r>
                <a:rPr lang="en-US" sz="1000" dirty="0"/>
                <a:t> </a:t>
              </a:r>
              <a:r>
                <a:rPr lang="en-US" sz="1000" dirty="0" err="1"/>
                <a:t>sử</a:t>
              </a:r>
              <a:r>
                <a:rPr lang="en-US" sz="1000" dirty="0"/>
                <a:t> </a:t>
              </a:r>
              <a:r>
                <a:rPr lang="en-US" sz="1000" dirty="0" err="1"/>
                <a:t>dụng</a:t>
              </a:r>
              <a:r>
                <a:rPr lang="en-US" sz="1000" dirty="0"/>
                <a:t> </a:t>
              </a:r>
              <a:r>
                <a:rPr lang="en-US" sz="1000" dirty="0" err="1"/>
                <a:t>một</a:t>
              </a:r>
              <a:r>
                <a:rPr lang="en-US" sz="1000" dirty="0"/>
                <a:t> </a:t>
              </a:r>
              <a:r>
                <a:rPr lang="en-US" sz="1000" dirty="0" err="1"/>
                <a:t>Arraylist</a:t>
              </a:r>
              <a:r>
                <a:rPr lang="en-US" sz="1000" dirty="0"/>
                <a:t> </a:t>
              </a:r>
              <a:r>
                <a:rPr lang="en-US" sz="1000" dirty="0" err="1"/>
                <a:t>để</a:t>
              </a:r>
              <a:r>
                <a:rPr lang="en-US" sz="1000" dirty="0"/>
                <a:t> </a:t>
              </a:r>
              <a:r>
                <a:rPr lang="en-US" sz="1000" dirty="0" err="1"/>
                <a:t>chứa</a:t>
              </a:r>
              <a:r>
                <a:rPr lang="en-US" sz="1000" dirty="0"/>
                <a:t> </a:t>
              </a:r>
              <a:r>
                <a:rPr lang="en-US" sz="1000" dirty="0" err="1"/>
                <a:t>tất</a:t>
              </a:r>
              <a:r>
                <a:rPr lang="en-US" sz="1000" dirty="0"/>
                <a:t> </a:t>
              </a:r>
              <a:r>
                <a:rPr lang="en-US" sz="1000" dirty="0" err="1"/>
                <a:t>cả</a:t>
              </a:r>
              <a:r>
                <a:rPr lang="en-US" sz="1000" dirty="0"/>
                <a:t> </a:t>
              </a:r>
              <a:r>
                <a:rPr lang="en-US" sz="1000" dirty="0" err="1"/>
                <a:t>những</a:t>
              </a:r>
              <a:r>
                <a:rPr lang="en-US" sz="1000" dirty="0"/>
                <a:t> </a:t>
              </a:r>
              <a:r>
                <a:rPr lang="en-US" sz="1000" dirty="0" err="1"/>
                <a:t>thứ</a:t>
              </a:r>
              <a:r>
                <a:rPr lang="en-US" sz="1000" dirty="0"/>
                <a:t> </a:t>
              </a:r>
              <a:r>
                <a:rPr lang="en-US" sz="1000" dirty="0" err="1"/>
                <a:t>này</a:t>
              </a:r>
              <a:endParaRPr lang="en-US" sz="1000" dirty="0"/>
            </a:p>
          </p:txBody>
        </p:sp>
        <p:sp>
          <p:nvSpPr>
            <p:cNvPr id="6" name="TextBox 5">
              <a:extLst>
                <a:ext uri="{FF2B5EF4-FFF2-40B4-BE49-F238E27FC236}">
                  <a16:creationId xmlns:a16="http://schemas.microsoft.com/office/drawing/2014/main" id="{710EDB94-CFA8-9FC7-6103-F64A4542825B}"/>
                </a:ext>
              </a:extLst>
            </p:cNvPr>
            <p:cNvSpPr txBox="1"/>
            <p:nvPr/>
          </p:nvSpPr>
          <p:spPr>
            <a:xfrm>
              <a:off x="4572000" y="1409991"/>
              <a:ext cx="3806175" cy="400110"/>
            </a:xfrm>
            <a:prstGeom prst="rect">
              <a:avLst/>
            </a:prstGeom>
            <a:noFill/>
          </p:spPr>
          <p:txBody>
            <a:bodyPr wrap="square" rtlCol="0">
              <a:spAutoFit/>
            </a:bodyPr>
            <a:lstStyle/>
            <a:p>
              <a:pPr algn="ctr"/>
              <a:r>
                <a:rPr lang="en-US" sz="1000" dirty="0" err="1"/>
                <a:t>Cung</a:t>
              </a:r>
              <a:r>
                <a:rPr lang="en-US" sz="1000" dirty="0"/>
                <a:t> </a:t>
              </a:r>
              <a:r>
                <a:rPr lang="en-US" sz="1000" dirty="0" err="1"/>
                <a:t>cấp</a:t>
              </a:r>
              <a:r>
                <a:rPr lang="en-US" sz="1000" dirty="0"/>
                <a:t> </a:t>
              </a:r>
              <a:r>
                <a:rPr lang="en-US" sz="1000" dirty="0" err="1"/>
                <a:t>cho</a:t>
              </a:r>
              <a:r>
                <a:rPr lang="en-US" sz="1000" dirty="0"/>
                <a:t> </a:t>
              </a:r>
              <a:r>
                <a:rPr lang="en-US" sz="1000" dirty="0" err="1"/>
                <a:t>mỗi</a:t>
              </a:r>
              <a:r>
                <a:rPr lang="en-US" sz="1000" dirty="0"/>
                <a:t> Menu </a:t>
              </a:r>
              <a:r>
                <a:rPr lang="en-US" sz="1000" dirty="0" err="1"/>
                <a:t>một</a:t>
              </a:r>
              <a:r>
                <a:rPr lang="en-US" sz="1000" dirty="0"/>
                <a:t> </a:t>
              </a:r>
              <a:r>
                <a:rPr lang="en-US" sz="1000" dirty="0" err="1"/>
                <a:t>tên</a:t>
              </a:r>
              <a:r>
                <a:rPr lang="en-US" sz="1000" dirty="0"/>
                <a:t> </a:t>
              </a:r>
              <a:r>
                <a:rPr lang="en-US" sz="1000" dirty="0" err="1"/>
                <a:t>và</a:t>
              </a:r>
              <a:r>
                <a:rPr lang="en-US" sz="1000" dirty="0"/>
                <a:t> </a:t>
              </a:r>
              <a:r>
                <a:rPr lang="en-US" sz="1000" dirty="0" err="1"/>
                <a:t>mô</a:t>
              </a:r>
              <a:r>
                <a:rPr lang="en-US" sz="1000" dirty="0"/>
                <a:t> </a:t>
              </a:r>
              <a:r>
                <a:rPr lang="en-US" sz="1000" dirty="0" err="1"/>
                <a:t>tả</a:t>
              </a:r>
              <a:r>
                <a:rPr lang="en-US" sz="1000" dirty="0"/>
                <a:t>. </a:t>
              </a:r>
              <a:r>
                <a:rPr lang="en-US" sz="1000" dirty="0" err="1"/>
                <a:t>Trước</a:t>
              </a:r>
              <a:r>
                <a:rPr lang="en-US" sz="1000" dirty="0"/>
                <a:t> </a:t>
              </a:r>
              <a:r>
                <a:rPr lang="en-US" sz="1000" dirty="0" err="1"/>
                <a:t>đây</a:t>
              </a:r>
              <a:r>
                <a:rPr lang="en-US" sz="1000" dirty="0"/>
                <a:t>, </a:t>
              </a:r>
              <a:r>
                <a:rPr lang="en-US" sz="1000" dirty="0" err="1"/>
                <a:t>thì</a:t>
              </a:r>
              <a:r>
                <a:rPr lang="en-US" sz="1000" dirty="0"/>
                <a:t> </a:t>
              </a:r>
              <a:r>
                <a:rPr lang="en-US" sz="1000" dirty="0" err="1"/>
                <a:t>chỉ</a:t>
              </a:r>
              <a:r>
                <a:rPr lang="en-US" sz="1000" dirty="0"/>
                <a:t> </a:t>
              </a:r>
              <a:r>
                <a:rPr lang="en-US" sz="1000" dirty="0" err="1"/>
                <a:t>dựa</a:t>
              </a:r>
              <a:r>
                <a:rPr lang="en-US" sz="1000" dirty="0"/>
                <a:t> </a:t>
              </a:r>
              <a:r>
                <a:rPr lang="en-US" sz="1000" dirty="0" err="1"/>
                <a:t>vào</a:t>
              </a:r>
              <a:r>
                <a:rPr lang="en-US" sz="1000" dirty="0"/>
                <a:t> </a:t>
              </a:r>
              <a:r>
                <a:rPr lang="en-US" sz="1000" dirty="0" err="1"/>
                <a:t>việc</a:t>
              </a:r>
              <a:r>
                <a:rPr lang="en-US" sz="1000" dirty="0"/>
                <a:t> </a:t>
              </a:r>
              <a:r>
                <a:rPr lang="en-US" sz="1000" dirty="0" err="1"/>
                <a:t>các</a:t>
              </a:r>
              <a:r>
                <a:rPr lang="en-US" sz="1000" dirty="0"/>
                <a:t> </a:t>
              </a:r>
              <a:r>
                <a:rPr lang="en-US" sz="1000" dirty="0" err="1"/>
                <a:t>tên</a:t>
              </a:r>
              <a:r>
                <a:rPr lang="en-US" sz="1000" dirty="0"/>
                <a:t> </a:t>
              </a:r>
              <a:r>
                <a:rPr lang="en-US" sz="1000" dirty="0" err="1"/>
                <a:t>lớp</a:t>
              </a:r>
              <a:r>
                <a:rPr lang="en-US" sz="1000" dirty="0"/>
                <a:t> </a:t>
              </a:r>
              <a:r>
                <a:rPr lang="en-US" sz="1000" dirty="0" err="1"/>
                <a:t>khác</a:t>
              </a:r>
              <a:r>
                <a:rPr lang="en-US" sz="1000" dirty="0"/>
                <a:t> </a:t>
              </a:r>
              <a:r>
                <a:rPr lang="en-US" sz="1000" dirty="0" err="1"/>
                <a:t>nhau</a:t>
              </a:r>
              <a:r>
                <a:rPr lang="en-US" sz="1000" dirty="0"/>
                <a:t> </a:t>
              </a:r>
              <a:r>
                <a:rPr lang="en-US" sz="1000" dirty="0" err="1"/>
                <a:t>cho</a:t>
              </a:r>
              <a:r>
                <a:rPr lang="en-US" sz="1000" dirty="0"/>
                <a:t> </a:t>
              </a:r>
              <a:r>
                <a:rPr lang="en-US" sz="1000" dirty="0" err="1"/>
                <a:t>mỗi</a:t>
              </a:r>
              <a:r>
                <a:rPr lang="en-US" sz="1000" dirty="0"/>
                <a:t> menu</a:t>
              </a:r>
            </a:p>
          </p:txBody>
        </p:sp>
        <p:sp>
          <p:nvSpPr>
            <p:cNvPr id="8" name="TextBox 7">
              <a:extLst>
                <a:ext uri="{FF2B5EF4-FFF2-40B4-BE49-F238E27FC236}">
                  <a16:creationId xmlns:a16="http://schemas.microsoft.com/office/drawing/2014/main" id="{7773A1CC-6A48-6DF5-B8B9-7806F9A8360C}"/>
                </a:ext>
              </a:extLst>
            </p:cNvPr>
            <p:cNvSpPr txBox="1"/>
            <p:nvPr/>
          </p:nvSpPr>
          <p:spPr>
            <a:xfrm>
              <a:off x="4932886" y="2111457"/>
              <a:ext cx="2067632" cy="861774"/>
            </a:xfrm>
            <a:prstGeom prst="rect">
              <a:avLst/>
            </a:prstGeom>
            <a:noFill/>
          </p:spPr>
          <p:txBody>
            <a:bodyPr wrap="square" rtlCol="0">
              <a:spAutoFit/>
            </a:bodyPr>
            <a:lstStyle/>
            <a:p>
              <a:pPr algn="ctr"/>
              <a:r>
                <a:rPr lang="en-US" sz="1000" dirty="0" err="1"/>
                <a:t>Có</a:t>
              </a:r>
              <a:r>
                <a:rPr lang="en-US" sz="1000" dirty="0"/>
                <a:t> </a:t>
              </a:r>
              <a:r>
                <a:rPr lang="en-US" sz="1000" dirty="0" err="1"/>
                <a:t>thể</a:t>
              </a:r>
              <a:r>
                <a:rPr lang="en-US" sz="1000" dirty="0"/>
                <a:t> </a:t>
              </a:r>
              <a:r>
                <a:rPr lang="en-US" sz="1000" dirty="0" err="1"/>
                <a:t>thêm</a:t>
              </a:r>
              <a:r>
                <a:rPr lang="en-US" sz="1000" dirty="0"/>
                <a:t> </a:t>
              </a:r>
              <a:r>
                <a:rPr lang="en-US" sz="1000" dirty="0" err="1"/>
                <a:t>MenuItems</a:t>
              </a:r>
              <a:r>
                <a:rPr lang="en-US" sz="1000" dirty="0"/>
                <a:t> </a:t>
              </a:r>
              <a:r>
                <a:rPr lang="en-US" sz="1000" dirty="0" err="1"/>
                <a:t>hoặc</a:t>
              </a:r>
              <a:r>
                <a:rPr lang="en-US" sz="1000" dirty="0"/>
                <a:t> Menu </a:t>
              </a:r>
              <a:r>
                <a:rPr lang="en-US" sz="1000" dirty="0" err="1"/>
                <a:t>khác</a:t>
              </a:r>
              <a:r>
                <a:rPr lang="en-US" sz="1000" dirty="0"/>
                <a:t> </a:t>
              </a:r>
              <a:r>
                <a:rPr lang="en-US" sz="1000" dirty="0" err="1"/>
                <a:t>vào</a:t>
              </a:r>
              <a:r>
                <a:rPr lang="en-US" sz="1000" dirty="0"/>
                <a:t> Menu, </a:t>
              </a:r>
              <a:r>
                <a:rPr lang="en-US" sz="1000" dirty="0" err="1"/>
                <a:t>chỉ</a:t>
              </a:r>
              <a:r>
                <a:rPr lang="en-US" sz="1000" dirty="0"/>
                <a:t> </a:t>
              </a:r>
              <a:r>
                <a:rPr lang="en-US" sz="1000" dirty="0" err="1"/>
                <a:t>cần</a:t>
              </a:r>
              <a:r>
                <a:rPr lang="en-US" sz="1000" dirty="0"/>
                <a:t> 1 </a:t>
              </a:r>
              <a:r>
                <a:rPr lang="en-US" sz="1000" dirty="0" err="1"/>
                <a:t>phương</a:t>
              </a:r>
              <a:r>
                <a:rPr lang="en-US" sz="1000" dirty="0"/>
                <a:t> </a:t>
              </a:r>
              <a:r>
                <a:rPr lang="en-US" sz="1000" dirty="0" err="1"/>
                <a:t>thức</a:t>
              </a:r>
              <a:r>
                <a:rPr lang="en-US" sz="1000" dirty="0"/>
                <a:t> </a:t>
              </a:r>
              <a:r>
                <a:rPr lang="en-US" sz="1000" dirty="0" err="1"/>
                <a:t>để</a:t>
              </a:r>
              <a:r>
                <a:rPr lang="en-US" sz="1000" dirty="0"/>
                <a:t> </a:t>
              </a:r>
              <a:r>
                <a:rPr lang="en-US" sz="1000" dirty="0" err="1"/>
                <a:t>thực</a:t>
              </a:r>
              <a:r>
                <a:rPr lang="en-US" sz="1000" dirty="0"/>
                <a:t> </a:t>
              </a:r>
              <a:r>
                <a:rPr lang="en-US" sz="1000" dirty="0" err="1"/>
                <a:t>hiện</a:t>
              </a:r>
              <a:r>
                <a:rPr lang="en-US" sz="1000" dirty="0"/>
                <a:t> </a:t>
              </a:r>
              <a:r>
                <a:rPr lang="en-US" sz="1000" dirty="0" err="1"/>
                <a:t>cả</a:t>
              </a:r>
              <a:r>
                <a:rPr lang="en-US" sz="1000" dirty="0"/>
                <a:t> </a:t>
              </a:r>
              <a:r>
                <a:rPr lang="en-US" sz="1000" dirty="0" err="1"/>
                <a:t>hai</a:t>
              </a:r>
              <a:r>
                <a:rPr lang="en-US" sz="1000" dirty="0"/>
                <a:t>. </a:t>
              </a:r>
              <a:r>
                <a:rPr lang="en-US" sz="1000" dirty="0" err="1"/>
                <a:t>Có</a:t>
              </a:r>
              <a:r>
                <a:rPr lang="en-US" sz="1000" dirty="0"/>
                <a:t> </a:t>
              </a:r>
              <a:r>
                <a:rPr lang="en-US" sz="1000" dirty="0" err="1"/>
                <a:t>thể</a:t>
              </a:r>
              <a:r>
                <a:rPr lang="en-US" sz="1000" dirty="0"/>
                <a:t> </a:t>
              </a:r>
              <a:r>
                <a:rPr lang="en-US" sz="1000" dirty="0" err="1"/>
                <a:t>lấy</a:t>
              </a:r>
              <a:r>
                <a:rPr lang="en-US" sz="1000" dirty="0"/>
                <a:t> </a:t>
              </a:r>
              <a:r>
                <a:rPr lang="en-US" sz="1000" dirty="0" err="1"/>
                <a:t>hoặc</a:t>
              </a:r>
              <a:r>
                <a:rPr lang="en-US" sz="1000" dirty="0"/>
                <a:t> </a:t>
              </a:r>
              <a:r>
                <a:rPr lang="en-US" sz="1000" dirty="0" err="1"/>
                <a:t>xóa</a:t>
              </a:r>
              <a:r>
                <a:rPr lang="en-US" sz="1000" dirty="0"/>
                <a:t> </a:t>
              </a:r>
              <a:r>
                <a:rPr lang="en-US" sz="1000" dirty="0" err="1"/>
                <a:t>MenuComponent</a:t>
              </a:r>
              <a:endParaRPr lang="en-US" sz="1000" dirty="0"/>
            </a:p>
          </p:txBody>
        </p:sp>
      </p:grpSp>
    </p:spTree>
    <p:extLst>
      <p:ext uri="{BB962C8B-B14F-4D97-AF65-F5344CB8AC3E}">
        <p14:creationId xmlns:p14="http://schemas.microsoft.com/office/powerpoint/2010/main" val="141344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672062" y="464255"/>
            <a:ext cx="2372400" cy="14651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Giới thiệu về Collection</a:t>
            </a:r>
            <a:endParaRPr dirty="0"/>
          </a:p>
        </p:txBody>
      </p:sp>
      <p:sp>
        <p:nvSpPr>
          <p:cNvPr id="168" name="Google Shape;168;p35"/>
          <p:cNvSpPr txBox="1">
            <a:spLocks noGrp="1"/>
          </p:cNvSpPr>
          <p:nvPr>
            <p:ph type="subTitle" idx="1"/>
          </p:nvPr>
        </p:nvSpPr>
        <p:spPr>
          <a:xfrm>
            <a:off x="418810" y="613462"/>
            <a:ext cx="194593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Tập hợp dùng lưu trữ, thao tác trên một nhóm các đối tượng.</a:t>
            </a:r>
            <a:endParaRPr lang="en-US" dirty="0"/>
          </a:p>
        </p:txBody>
      </p:sp>
      <p:sp>
        <p:nvSpPr>
          <p:cNvPr id="175" name="Google Shape;175;p35"/>
          <p:cNvSpPr txBox="1">
            <a:spLocks noGrp="1"/>
          </p:cNvSpPr>
          <p:nvPr>
            <p:ph type="subTitle" idx="13"/>
          </p:nvPr>
        </p:nvSpPr>
        <p:spPr>
          <a:xfrm>
            <a:off x="418811" y="1579661"/>
            <a:ext cx="194593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Các đối tượng của tập hợp có thể thuộc nhiều loại dữ liệu khác nhau </a:t>
            </a:r>
            <a:endParaRPr dirty="0"/>
          </a:p>
        </p:txBody>
      </p:sp>
      <p:sp>
        <p:nvSpPr>
          <p:cNvPr id="177" name="Google Shape;177;p35"/>
          <p:cNvSpPr txBox="1">
            <a:spLocks noGrp="1"/>
          </p:cNvSpPr>
          <p:nvPr>
            <p:ph type="subTitle" idx="15"/>
          </p:nvPr>
        </p:nvSpPr>
        <p:spPr>
          <a:xfrm>
            <a:off x="495591" y="2553140"/>
            <a:ext cx="186915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Số</a:t>
            </a:r>
            <a:r>
              <a:rPr lang="en-US" dirty="0"/>
              <a:t> </a:t>
            </a:r>
            <a:r>
              <a:rPr lang="en-US" dirty="0" err="1"/>
              <a:t>phần</a:t>
            </a:r>
            <a:r>
              <a:rPr lang="en-US" dirty="0"/>
              <a:t> </a:t>
            </a:r>
            <a:r>
              <a:rPr lang="en-US" dirty="0" err="1"/>
              <a:t>tử</a:t>
            </a:r>
            <a:r>
              <a:rPr lang="en-US" dirty="0"/>
              <a:t> </a:t>
            </a:r>
            <a:r>
              <a:rPr lang="en-US" dirty="0" err="1"/>
              <a:t>trong</a:t>
            </a:r>
            <a:r>
              <a:rPr lang="en-US" dirty="0"/>
              <a:t> </a:t>
            </a:r>
            <a:r>
              <a:rPr lang="en-US" dirty="0" err="1"/>
              <a:t>tập</a:t>
            </a:r>
            <a:r>
              <a:rPr lang="en-US" dirty="0"/>
              <a:t> </a:t>
            </a:r>
            <a:r>
              <a:rPr lang="en-US" dirty="0" err="1"/>
              <a:t>hợp</a:t>
            </a:r>
            <a:r>
              <a:rPr lang="en-US" dirty="0"/>
              <a:t> </a:t>
            </a:r>
            <a:r>
              <a:rPr lang="en-US" dirty="0" err="1"/>
              <a:t>có</a:t>
            </a:r>
            <a:r>
              <a:rPr lang="en-US" dirty="0"/>
              <a:t> </a:t>
            </a:r>
            <a:r>
              <a:rPr lang="en-US" dirty="0" err="1"/>
              <a:t>thể</a:t>
            </a:r>
            <a:r>
              <a:rPr lang="en-US" dirty="0"/>
              <a:t> </a:t>
            </a:r>
            <a:r>
              <a:rPr lang="en-US" dirty="0" err="1"/>
              <a:t>thêm</a:t>
            </a:r>
            <a:r>
              <a:rPr lang="en-US" dirty="0"/>
              <a:t> </a:t>
            </a:r>
            <a:r>
              <a:rPr lang="en-US" dirty="0" err="1"/>
              <a:t>hoặc</a:t>
            </a:r>
            <a:r>
              <a:rPr lang="en-US" dirty="0"/>
              <a:t> </a:t>
            </a:r>
            <a:r>
              <a:rPr lang="en-US" dirty="0" err="1"/>
              <a:t>bớt</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pic>
        <p:nvPicPr>
          <p:cNvPr id="25" name="Picture 24">
            <a:extLst>
              <a:ext uri="{FF2B5EF4-FFF2-40B4-BE49-F238E27FC236}">
                <a16:creationId xmlns:a16="http://schemas.microsoft.com/office/drawing/2014/main" id="{241E0AE9-2F4C-3ABD-E5EA-31237000F72D}"/>
              </a:ext>
            </a:extLst>
          </p:cNvPr>
          <p:cNvPicPr>
            <a:picLocks noChangeAspect="1"/>
          </p:cNvPicPr>
          <p:nvPr/>
        </p:nvPicPr>
        <p:blipFill>
          <a:blip r:embed="rId3"/>
          <a:stretch>
            <a:fillRect/>
          </a:stretch>
        </p:blipFill>
        <p:spPr>
          <a:xfrm>
            <a:off x="3042700" y="1518137"/>
            <a:ext cx="6003524" cy="3571429"/>
          </a:xfrm>
          <a:prstGeom prst="rect">
            <a:avLst/>
          </a:prstGeom>
        </p:spPr>
      </p:pic>
      <p:sp>
        <p:nvSpPr>
          <p:cNvPr id="4" name="TextBox 3">
            <a:extLst>
              <a:ext uri="{FF2B5EF4-FFF2-40B4-BE49-F238E27FC236}">
                <a16:creationId xmlns:a16="http://schemas.microsoft.com/office/drawing/2014/main" id="{AA097610-1D2E-80B5-1C3F-67898CEC2DB1}"/>
              </a:ext>
            </a:extLst>
          </p:cNvPr>
          <p:cNvSpPr txBox="1"/>
          <p:nvPr/>
        </p:nvSpPr>
        <p:spPr>
          <a:xfrm>
            <a:off x="2462232" y="539531"/>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01</a:t>
            </a:r>
          </a:p>
        </p:txBody>
      </p:sp>
      <p:sp>
        <p:nvSpPr>
          <p:cNvPr id="11" name="TextBox 10">
            <a:extLst>
              <a:ext uri="{FF2B5EF4-FFF2-40B4-BE49-F238E27FC236}">
                <a16:creationId xmlns:a16="http://schemas.microsoft.com/office/drawing/2014/main" id="{A7DE87CD-C602-1224-8E05-6B0CDC9BFFAD}"/>
              </a:ext>
            </a:extLst>
          </p:cNvPr>
          <p:cNvSpPr txBox="1"/>
          <p:nvPr/>
        </p:nvSpPr>
        <p:spPr>
          <a:xfrm>
            <a:off x="2446329" y="1482726"/>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02</a:t>
            </a:r>
          </a:p>
        </p:txBody>
      </p:sp>
      <p:sp>
        <p:nvSpPr>
          <p:cNvPr id="12" name="TextBox 11">
            <a:extLst>
              <a:ext uri="{FF2B5EF4-FFF2-40B4-BE49-F238E27FC236}">
                <a16:creationId xmlns:a16="http://schemas.microsoft.com/office/drawing/2014/main" id="{2D52979D-58AC-FC24-021C-89FD94CBB631}"/>
              </a:ext>
            </a:extLst>
          </p:cNvPr>
          <p:cNvSpPr txBox="1"/>
          <p:nvPr/>
        </p:nvSpPr>
        <p:spPr>
          <a:xfrm>
            <a:off x="2446329" y="2433371"/>
            <a:ext cx="718956" cy="646331"/>
          </a:xfrm>
          <a:prstGeom prst="rect">
            <a:avLst/>
          </a:prstGeom>
          <a:noFill/>
        </p:spPr>
        <p:txBody>
          <a:bodyPr wrap="square" rtlCol="0">
            <a:spAutoFit/>
          </a:bodyPr>
          <a:lstStyle/>
          <a:p>
            <a:r>
              <a:rPr lang="en-US" sz="3600" dirty="0">
                <a:solidFill>
                  <a:schemeClr val="accent6">
                    <a:lumMod val="50000"/>
                    <a:lumOff val="50000"/>
                  </a:schemeClr>
                </a:solidFill>
                <a:latin typeface="Exo 2" panose="020B0604020202020204" charset="0"/>
              </a:rPr>
              <a:t>03</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 calcmode="lin" valueType="num">
                                      <p:cBhvr additive="base">
                                        <p:cTn id="12" dur="500" fill="hold"/>
                                        <p:tgtEl>
                                          <p:spTgt spid="165"/>
                                        </p:tgtEl>
                                        <p:attrNameLst>
                                          <p:attrName>ppt_x</p:attrName>
                                        </p:attrNameLst>
                                      </p:cBhvr>
                                      <p:tavLst>
                                        <p:tav tm="0">
                                          <p:val>
                                            <p:strVal val="#ppt_x"/>
                                          </p:val>
                                        </p:tav>
                                        <p:tav tm="100000">
                                          <p:val>
                                            <p:strVal val="#ppt_x"/>
                                          </p:val>
                                        </p:tav>
                                      </p:tavLst>
                                    </p:anim>
                                    <p:anim calcmode="lin" valueType="num">
                                      <p:cBhvr additive="base">
                                        <p:cTn id="13" dur="500" fill="hold"/>
                                        <p:tgtEl>
                                          <p:spTgt spid="16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8">
                                            <p:txEl>
                                              <p:pRg st="0" end="0"/>
                                            </p:txEl>
                                          </p:spTgt>
                                        </p:tgtEl>
                                        <p:attrNameLst>
                                          <p:attrName>style.visibility</p:attrName>
                                        </p:attrNameLst>
                                      </p:cBhvr>
                                      <p:to>
                                        <p:strVal val="visible"/>
                                      </p:to>
                                    </p:set>
                                    <p:animEffect transition="in" filter="barn(inVertical)">
                                      <p:cBhvr>
                                        <p:cTn id="25" dur="500"/>
                                        <p:tgtEl>
                                          <p:spTgt spid="16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75">
                                            <p:txEl>
                                              <p:pRg st="0" end="0"/>
                                            </p:txEl>
                                          </p:spTgt>
                                        </p:tgtEl>
                                        <p:attrNameLst>
                                          <p:attrName>style.visibility</p:attrName>
                                        </p:attrNameLst>
                                      </p:cBhvr>
                                      <p:to>
                                        <p:strVal val="visible"/>
                                      </p:to>
                                    </p:set>
                                    <p:animEffect transition="in" filter="barn(inVertical)">
                                      <p:cBhvr>
                                        <p:cTn id="30" dur="500"/>
                                        <p:tgtEl>
                                          <p:spTgt spid="175">
                                            <p:txEl>
                                              <p:pRg st="0" end="0"/>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7">
                                            <p:txEl>
                                              <p:pRg st="0" end="0"/>
                                            </p:txEl>
                                          </p:spTgt>
                                        </p:tgtEl>
                                        <p:attrNameLst>
                                          <p:attrName>style.visibility</p:attrName>
                                        </p:attrNameLst>
                                      </p:cBhvr>
                                      <p:to>
                                        <p:strVal val="visible"/>
                                      </p:to>
                                    </p:set>
                                    <p:animEffect transition="in" filter="barn(inVertical)">
                                      <p:cBhvr>
                                        <p:cTn id="38" dur="500"/>
                                        <p:tgtEl>
                                          <p:spTgt spid="177">
                                            <p:txEl>
                                              <p:pRg st="0" end="0"/>
                                            </p:txEl>
                                          </p:spTgt>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8" grpId="0" build="p"/>
      <p:bldP spid="175" grpId="0" build="p"/>
      <p:bldP spid="177" grpId="0" build="p"/>
      <p:bldP spid="4"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7" name="TextBox 6">
            <a:extLst>
              <a:ext uri="{FF2B5EF4-FFF2-40B4-BE49-F238E27FC236}">
                <a16:creationId xmlns:a16="http://schemas.microsoft.com/office/drawing/2014/main" id="{805CA026-2D18-F07A-D00E-3C644EA90717}"/>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Sửa</a:t>
            </a:r>
            <a:r>
              <a:rPr lang="en-US" sz="1600" dirty="0">
                <a:solidFill>
                  <a:srgbClr val="FF0000"/>
                </a:solidFill>
              </a:rPr>
              <a:t> </a:t>
            </a:r>
            <a:r>
              <a:rPr lang="en-US" sz="1600" dirty="0" err="1">
                <a:solidFill>
                  <a:srgbClr val="FF0000"/>
                </a:solidFill>
              </a:rPr>
              <a:t>phương</a:t>
            </a:r>
            <a:r>
              <a:rPr lang="en-US" sz="1600" dirty="0">
                <a:solidFill>
                  <a:srgbClr val="FF0000"/>
                </a:solidFill>
              </a:rPr>
              <a:t> </a:t>
            </a:r>
            <a:r>
              <a:rPr lang="en-US" sz="1600" dirty="0" err="1">
                <a:solidFill>
                  <a:srgbClr val="FF0000"/>
                </a:solidFill>
              </a:rPr>
              <a:t>thức</a:t>
            </a:r>
            <a:r>
              <a:rPr lang="en-US" sz="1600" dirty="0">
                <a:solidFill>
                  <a:srgbClr val="FF0000"/>
                </a:solidFill>
              </a:rPr>
              <a:t> print()</a:t>
            </a:r>
          </a:p>
        </p:txBody>
      </p:sp>
      <p:grpSp>
        <p:nvGrpSpPr>
          <p:cNvPr id="2" name="Group 1">
            <a:extLst>
              <a:ext uri="{FF2B5EF4-FFF2-40B4-BE49-F238E27FC236}">
                <a16:creationId xmlns:a16="http://schemas.microsoft.com/office/drawing/2014/main" id="{0F29624C-A16C-7206-10A5-F6051CFAAA44}"/>
              </a:ext>
            </a:extLst>
          </p:cNvPr>
          <p:cNvGrpSpPr/>
          <p:nvPr/>
        </p:nvGrpSpPr>
        <p:grpSpPr>
          <a:xfrm>
            <a:off x="1412812" y="885875"/>
            <a:ext cx="7214657" cy="3666041"/>
            <a:chOff x="1412812" y="885875"/>
            <a:chExt cx="7214657" cy="3666041"/>
          </a:xfrm>
        </p:grpSpPr>
        <p:pic>
          <p:nvPicPr>
            <p:cNvPr id="3" name="Picture 2">
              <a:extLst>
                <a:ext uri="{FF2B5EF4-FFF2-40B4-BE49-F238E27FC236}">
                  <a16:creationId xmlns:a16="http://schemas.microsoft.com/office/drawing/2014/main" id="{907DB529-8708-7F06-B499-7D48DC21E9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2812" y="885875"/>
              <a:ext cx="6160685" cy="3666041"/>
            </a:xfrm>
            <a:prstGeom prst="rect">
              <a:avLst/>
            </a:prstGeom>
          </p:spPr>
        </p:pic>
        <p:sp>
          <p:nvSpPr>
            <p:cNvPr id="9" name="TextBox 8">
              <a:extLst>
                <a:ext uri="{FF2B5EF4-FFF2-40B4-BE49-F238E27FC236}">
                  <a16:creationId xmlns:a16="http://schemas.microsoft.com/office/drawing/2014/main" id="{7D742FF1-8F1E-52CE-BB51-3C33AA45382F}"/>
                </a:ext>
              </a:extLst>
            </p:cNvPr>
            <p:cNvSpPr txBox="1"/>
            <p:nvPr/>
          </p:nvSpPr>
          <p:spPr>
            <a:xfrm>
              <a:off x="4478922" y="1437911"/>
              <a:ext cx="3252266" cy="553998"/>
            </a:xfrm>
            <a:prstGeom prst="rect">
              <a:avLst/>
            </a:prstGeom>
            <a:noFill/>
          </p:spPr>
          <p:txBody>
            <a:bodyPr wrap="square" rtlCol="0">
              <a:spAutoFit/>
            </a:bodyPr>
            <a:lstStyle/>
            <a:p>
              <a:r>
                <a:rPr lang="en-US" sz="1000" dirty="0"/>
                <a:t>T</a:t>
              </a:r>
              <a:r>
                <a:rPr lang="vi-VN" sz="1000" dirty="0"/>
                <a:t>hay đổi phương thức print() để làm cho nó in không chỉ thông tin về Menu này mà </a:t>
              </a:r>
              <a:r>
                <a:rPr lang="en-US" sz="1000" dirty="0" err="1"/>
                <a:t>cả</a:t>
              </a:r>
              <a:r>
                <a:rPr lang="en-US" sz="1000" dirty="0"/>
                <a:t> component </a:t>
              </a:r>
              <a:r>
                <a:rPr lang="en-US" sz="1000" dirty="0" err="1"/>
                <a:t>của</a:t>
              </a:r>
              <a:r>
                <a:rPr lang="en-US" sz="1000" dirty="0"/>
                <a:t> Menu </a:t>
              </a:r>
              <a:r>
                <a:rPr lang="vi-VN" sz="1000" dirty="0"/>
                <a:t> hoặc các Menu và MenuItems khác</a:t>
              </a:r>
              <a:endParaRPr lang="en-US" sz="1000" dirty="0"/>
            </a:p>
          </p:txBody>
        </p:sp>
        <p:sp>
          <p:nvSpPr>
            <p:cNvPr id="10" name="TextBox 9">
              <a:extLst>
                <a:ext uri="{FF2B5EF4-FFF2-40B4-BE49-F238E27FC236}">
                  <a16:creationId xmlns:a16="http://schemas.microsoft.com/office/drawing/2014/main" id="{ADA1C943-BB43-D954-8629-DC523976E191}"/>
                </a:ext>
              </a:extLst>
            </p:cNvPr>
            <p:cNvSpPr txBox="1"/>
            <p:nvPr/>
          </p:nvSpPr>
          <p:spPr>
            <a:xfrm>
              <a:off x="5193233" y="2085837"/>
              <a:ext cx="3434236" cy="553998"/>
            </a:xfrm>
            <a:prstGeom prst="rect">
              <a:avLst/>
            </a:prstGeom>
            <a:noFill/>
          </p:spPr>
          <p:txBody>
            <a:bodyPr wrap="square" rtlCol="0">
              <a:spAutoFit/>
            </a:bodyPr>
            <a:lstStyle/>
            <a:p>
              <a:pPr algn="ctr"/>
              <a:r>
                <a:rPr lang="en-US" sz="1000" dirty="0"/>
                <a:t> </a:t>
              </a:r>
              <a:r>
                <a:rPr lang="en-US" sz="1000" dirty="0" err="1"/>
                <a:t>Chúng</a:t>
              </a:r>
              <a:r>
                <a:rPr lang="en-US" sz="1000" dirty="0"/>
                <a:t> ta </a:t>
              </a:r>
              <a:r>
                <a:rPr lang="en-US" sz="1000" dirty="0" err="1"/>
                <a:t>có</a:t>
              </a:r>
              <a:r>
                <a:rPr lang="en-US" sz="1000" dirty="0"/>
                <a:t> </a:t>
              </a:r>
              <a:r>
                <a:rPr lang="en-US" sz="1000" dirty="0" err="1"/>
                <a:t>thể</a:t>
              </a:r>
              <a:r>
                <a:rPr lang="en-US" sz="1000" dirty="0"/>
                <a:t> </a:t>
              </a:r>
              <a:r>
                <a:rPr lang="en-US" sz="1000" dirty="0" err="1"/>
                <a:t>sử</a:t>
              </a:r>
              <a:r>
                <a:rPr lang="en-US" sz="1000" dirty="0"/>
                <a:t> </a:t>
              </a:r>
              <a:r>
                <a:rPr lang="en-US" sz="1000" dirty="0" err="1"/>
                <a:t>dụng</a:t>
              </a:r>
              <a:r>
                <a:rPr lang="en-US" sz="1000" dirty="0"/>
                <a:t> </a:t>
              </a:r>
              <a:r>
                <a:rPr lang="en-US" sz="1000" dirty="0" err="1"/>
                <a:t>một</a:t>
              </a:r>
              <a:r>
                <a:rPr lang="en-US" sz="1000" dirty="0"/>
                <a:t> Iterator </a:t>
              </a:r>
              <a:r>
                <a:rPr lang="en-US" sz="1000" dirty="0" err="1"/>
                <a:t>cho</a:t>
              </a:r>
              <a:r>
                <a:rPr lang="en-US" sz="1000" dirty="0"/>
                <a:t> </a:t>
              </a:r>
              <a:r>
                <a:rPr lang="en-US" sz="1000" dirty="0" err="1"/>
                <a:t>vòng</a:t>
              </a:r>
              <a:r>
                <a:rPr lang="en-US" sz="1000" dirty="0"/>
                <a:t> </a:t>
              </a:r>
              <a:r>
                <a:rPr lang="en-US" sz="1000" dirty="0" err="1"/>
                <a:t>lặp</a:t>
              </a:r>
              <a:r>
                <a:rPr lang="en-US" sz="1000" dirty="0"/>
                <a:t> </a:t>
              </a:r>
              <a:r>
                <a:rPr lang="en-US" sz="1000" dirty="0" err="1"/>
                <a:t>nâng</a:t>
              </a:r>
              <a:r>
                <a:rPr lang="en-US" sz="1000" dirty="0"/>
                <a:t> </a:t>
              </a:r>
              <a:r>
                <a:rPr lang="en-US" sz="1000" dirty="0" err="1"/>
                <a:t>cao</a:t>
              </a:r>
              <a:r>
                <a:rPr lang="en-US" sz="1000" dirty="0"/>
                <a:t>. </a:t>
              </a:r>
              <a:r>
                <a:rPr lang="en-US" sz="1000" dirty="0" err="1"/>
                <a:t>Sử</a:t>
              </a:r>
              <a:r>
                <a:rPr lang="en-US" sz="1000" dirty="0"/>
                <a:t> </a:t>
              </a:r>
              <a:r>
                <a:rPr lang="en-US" sz="1000" dirty="0" err="1"/>
                <a:t>dụng</a:t>
              </a:r>
              <a:r>
                <a:rPr lang="en-US" sz="1000" dirty="0"/>
                <a:t> </a:t>
              </a:r>
              <a:r>
                <a:rPr lang="en-US" sz="1000" dirty="0" err="1"/>
                <a:t>nó</a:t>
              </a:r>
              <a:r>
                <a:rPr lang="en-US" sz="1000" dirty="0"/>
                <a:t> </a:t>
              </a:r>
              <a:r>
                <a:rPr lang="en-US" sz="1000" dirty="0" err="1"/>
                <a:t>để</a:t>
              </a:r>
              <a:r>
                <a:rPr lang="en-US" sz="1000" dirty="0"/>
                <a:t> </a:t>
              </a:r>
              <a:r>
                <a:rPr lang="en-US" sz="1000" dirty="0" err="1"/>
                <a:t>lặp</a:t>
              </a:r>
              <a:r>
                <a:rPr lang="en-US" sz="1000" dirty="0"/>
                <a:t> qua </a:t>
              </a:r>
              <a:r>
                <a:rPr lang="en-US" sz="1000" dirty="0" err="1"/>
                <a:t>các</a:t>
              </a:r>
              <a:r>
                <a:rPr lang="en-US" sz="1000" dirty="0"/>
                <a:t> component </a:t>
              </a:r>
              <a:r>
                <a:rPr lang="en-US" sz="1000" dirty="0" err="1"/>
                <a:t>của</a:t>
              </a:r>
              <a:r>
                <a:rPr lang="en-US" sz="1000" dirty="0"/>
                <a:t> Menu, </a:t>
              </a:r>
              <a:r>
                <a:rPr lang="en-US" sz="1000" dirty="0" err="1"/>
                <a:t>đó</a:t>
              </a:r>
              <a:r>
                <a:rPr lang="en-US" sz="1000" dirty="0"/>
                <a:t> </a:t>
              </a:r>
              <a:r>
                <a:rPr lang="en-US" sz="1000" dirty="0" err="1"/>
                <a:t>cũng</a:t>
              </a:r>
              <a:r>
                <a:rPr lang="en-US" sz="1000" dirty="0"/>
                <a:t> </a:t>
              </a:r>
              <a:r>
                <a:rPr lang="en-US" sz="1000" dirty="0" err="1"/>
                <a:t>có</a:t>
              </a:r>
              <a:r>
                <a:rPr lang="en-US" sz="1000" dirty="0"/>
                <a:t> </a:t>
              </a:r>
              <a:r>
                <a:rPr lang="en-US" sz="1000" dirty="0" err="1"/>
                <a:t>thể</a:t>
              </a:r>
              <a:r>
                <a:rPr lang="en-US" sz="1000" dirty="0"/>
                <a:t> </a:t>
              </a:r>
              <a:r>
                <a:rPr lang="en-US" sz="1000" dirty="0" err="1"/>
                <a:t>là</a:t>
              </a:r>
              <a:r>
                <a:rPr lang="en-US" sz="1000" dirty="0"/>
                <a:t> </a:t>
              </a:r>
              <a:r>
                <a:rPr lang="en-US" sz="1000" dirty="0" err="1"/>
                <a:t>các</a:t>
              </a:r>
              <a:r>
                <a:rPr lang="en-US" sz="1000" dirty="0"/>
                <a:t> Menu </a:t>
              </a:r>
              <a:r>
                <a:rPr lang="en-US" sz="1000" dirty="0" err="1"/>
                <a:t>và</a:t>
              </a:r>
              <a:r>
                <a:rPr lang="en-US" sz="1000" dirty="0"/>
                <a:t> </a:t>
              </a:r>
              <a:r>
                <a:rPr lang="en-US" sz="1000" dirty="0" err="1"/>
                <a:t>MenuItems</a:t>
              </a:r>
              <a:endParaRPr lang="en-US" sz="1000" dirty="0"/>
            </a:p>
          </p:txBody>
        </p:sp>
        <p:sp>
          <p:nvSpPr>
            <p:cNvPr id="11" name="TextBox 10">
              <a:extLst>
                <a:ext uri="{FF2B5EF4-FFF2-40B4-BE49-F238E27FC236}">
                  <a16:creationId xmlns:a16="http://schemas.microsoft.com/office/drawing/2014/main" id="{E210AAE5-0E66-2ED7-FD6D-AA396D850914}"/>
                </a:ext>
              </a:extLst>
            </p:cNvPr>
            <p:cNvSpPr txBox="1"/>
            <p:nvPr/>
          </p:nvSpPr>
          <p:spPr>
            <a:xfrm>
              <a:off x="5482335" y="3041877"/>
              <a:ext cx="2757160" cy="553998"/>
            </a:xfrm>
            <a:prstGeom prst="rect">
              <a:avLst/>
            </a:prstGeom>
            <a:noFill/>
          </p:spPr>
          <p:txBody>
            <a:bodyPr wrap="square" rtlCol="0">
              <a:spAutoFit/>
            </a:bodyPr>
            <a:lstStyle/>
            <a:p>
              <a:pPr algn="ctr"/>
              <a:r>
                <a:rPr lang="en-US" sz="1000" dirty="0" err="1"/>
                <a:t>Cả</a:t>
              </a:r>
              <a:r>
                <a:rPr lang="en-US" sz="1000" dirty="0"/>
                <a:t> Menu </a:t>
              </a:r>
              <a:r>
                <a:rPr lang="en-US" sz="1000" dirty="0" err="1"/>
                <a:t>và</a:t>
              </a:r>
              <a:r>
                <a:rPr lang="en-US" sz="1000" dirty="0"/>
                <a:t> </a:t>
              </a:r>
              <a:r>
                <a:rPr lang="en-US" sz="1000" dirty="0" err="1"/>
                <a:t>MenuItems</a:t>
              </a:r>
              <a:r>
                <a:rPr lang="en-US" sz="1000" dirty="0"/>
                <a:t> </a:t>
              </a:r>
              <a:r>
                <a:rPr lang="en-US" sz="1000" dirty="0" err="1"/>
                <a:t>đều</a:t>
              </a:r>
              <a:r>
                <a:rPr lang="en-US" sz="1000" dirty="0"/>
                <a:t> implement print(), </a:t>
              </a:r>
              <a:r>
                <a:rPr lang="en-US" sz="1000" dirty="0" err="1"/>
                <a:t>chúng</a:t>
              </a:r>
              <a:r>
                <a:rPr lang="en-US" sz="1000" dirty="0"/>
                <a:t> ta </a:t>
              </a:r>
              <a:r>
                <a:rPr lang="en-US" sz="1000" dirty="0" err="1"/>
                <a:t>chỉ</a:t>
              </a:r>
              <a:r>
                <a:rPr lang="en-US" sz="1000" dirty="0"/>
                <a:t> </a:t>
              </a:r>
              <a:r>
                <a:rPr lang="en-US" sz="1000" dirty="0" err="1"/>
                <a:t>cần</a:t>
              </a:r>
              <a:r>
                <a:rPr lang="en-US" sz="1000" dirty="0"/>
                <a:t> </a:t>
              </a:r>
              <a:r>
                <a:rPr lang="en-US" sz="1000" dirty="0" err="1"/>
                <a:t>gọi</a:t>
              </a:r>
              <a:r>
                <a:rPr lang="en-US" sz="1000" dirty="0"/>
                <a:t> print() </a:t>
              </a:r>
              <a:r>
                <a:rPr lang="en-US" sz="1000" dirty="0" err="1"/>
                <a:t>và</a:t>
              </a:r>
              <a:r>
                <a:rPr lang="en-US" sz="1000" dirty="0"/>
                <a:t> </a:t>
              </a:r>
              <a:r>
                <a:rPr lang="en-US" sz="1000" dirty="0" err="1"/>
                <a:t>phần</a:t>
              </a:r>
              <a:r>
                <a:rPr lang="en-US" sz="1000" dirty="0"/>
                <a:t> </a:t>
              </a:r>
              <a:r>
                <a:rPr lang="en-US" sz="1000" dirty="0" err="1"/>
                <a:t>còn</a:t>
              </a:r>
              <a:r>
                <a:rPr lang="en-US" sz="1000" dirty="0"/>
                <a:t> </a:t>
              </a:r>
              <a:r>
                <a:rPr lang="en-US" sz="1000" dirty="0" err="1"/>
                <a:t>lại</a:t>
              </a:r>
              <a:r>
                <a:rPr lang="en-US" sz="1000" dirty="0"/>
                <a:t> </a:t>
              </a:r>
              <a:r>
                <a:rPr lang="en-US" sz="1000" dirty="0" err="1"/>
                <a:t>tùy</a:t>
              </a:r>
              <a:r>
                <a:rPr lang="en-US" sz="1000" dirty="0"/>
                <a:t> </a:t>
              </a:r>
              <a:r>
                <a:rPr lang="en-US" sz="1000" dirty="0" err="1"/>
                <a:t>thuộc</a:t>
              </a:r>
              <a:r>
                <a:rPr lang="en-US" sz="1000" dirty="0"/>
                <a:t> </a:t>
              </a:r>
              <a:r>
                <a:rPr lang="en-US" sz="1000" dirty="0" err="1"/>
                <a:t>vào</a:t>
              </a:r>
              <a:r>
                <a:rPr lang="en-US" sz="1000" dirty="0"/>
                <a:t> </a:t>
              </a:r>
              <a:r>
                <a:rPr lang="en-US" sz="1000" dirty="0" err="1"/>
                <a:t>chúng</a:t>
              </a:r>
              <a:endParaRPr lang="en-US" sz="1000" dirty="0"/>
            </a:p>
          </p:txBody>
        </p:sp>
      </p:grpSp>
      <p:sp>
        <p:nvSpPr>
          <p:cNvPr id="12" name="TextBox 11">
            <a:extLst>
              <a:ext uri="{FF2B5EF4-FFF2-40B4-BE49-F238E27FC236}">
                <a16:creationId xmlns:a16="http://schemas.microsoft.com/office/drawing/2014/main" id="{10953070-C2A0-5333-A7D2-FE09A9B63B1C}"/>
              </a:ext>
            </a:extLst>
          </p:cNvPr>
          <p:cNvSpPr txBox="1"/>
          <p:nvPr/>
        </p:nvSpPr>
        <p:spPr>
          <a:xfrm>
            <a:off x="1976809" y="4254943"/>
            <a:ext cx="5032690" cy="461665"/>
          </a:xfrm>
          <a:prstGeom prst="rect">
            <a:avLst/>
          </a:prstGeom>
          <a:noFill/>
        </p:spPr>
        <p:txBody>
          <a:bodyPr wrap="square" rtlCol="0">
            <a:spAutoFit/>
          </a:bodyPr>
          <a:lstStyle/>
          <a:p>
            <a:pPr algn="ctr"/>
            <a:r>
              <a:rPr lang="en-US" sz="1200" dirty="0" err="1">
                <a:solidFill>
                  <a:srgbClr val="FF0000"/>
                </a:solidFill>
              </a:rPr>
              <a:t>Lưu</a:t>
            </a:r>
            <a:r>
              <a:rPr lang="en-US" sz="1200" dirty="0">
                <a:solidFill>
                  <a:srgbClr val="FF0000"/>
                </a:solidFill>
              </a:rPr>
              <a:t> ý: </a:t>
            </a:r>
            <a:r>
              <a:rPr lang="en-US" sz="1200" dirty="0" err="1">
                <a:solidFill>
                  <a:srgbClr val="FF0000"/>
                </a:solidFill>
              </a:rPr>
              <a:t>Nếu</a:t>
            </a:r>
            <a:r>
              <a:rPr lang="en-US" sz="1200" dirty="0">
                <a:solidFill>
                  <a:srgbClr val="FF0000"/>
                </a:solidFill>
              </a:rPr>
              <a:t>  </a:t>
            </a:r>
            <a:r>
              <a:rPr lang="en-US" sz="1200" dirty="0" err="1">
                <a:solidFill>
                  <a:srgbClr val="FF0000"/>
                </a:solidFill>
              </a:rPr>
              <a:t>trong</a:t>
            </a:r>
            <a:r>
              <a:rPr lang="en-US" sz="1200" dirty="0">
                <a:solidFill>
                  <a:srgbClr val="FF0000"/>
                </a:solidFill>
              </a:rPr>
              <a:t> </a:t>
            </a:r>
            <a:r>
              <a:rPr lang="en-US" sz="1200" dirty="0" err="1">
                <a:solidFill>
                  <a:srgbClr val="FF0000"/>
                </a:solidFill>
              </a:rPr>
              <a:t>suốt</a:t>
            </a:r>
            <a:r>
              <a:rPr lang="en-US" sz="1200" dirty="0">
                <a:solidFill>
                  <a:srgbClr val="FF0000"/>
                </a:solidFill>
              </a:rPr>
              <a:t> Iterator </a:t>
            </a:r>
            <a:r>
              <a:rPr lang="en-US" sz="1200" dirty="0" err="1">
                <a:solidFill>
                  <a:srgbClr val="FF0000"/>
                </a:solidFill>
              </a:rPr>
              <a:t>này</a:t>
            </a:r>
            <a:r>
              <a:rPr lang="en-US" sz="1200" dirty="0">
                <a:solidFill>
                  <a:srgbClr val="FF0000"/>
                </a:solidFill>
              </a:rPr>
              <a:t>, </a:t>
            </a:r>
            <a:r>
              <a:rPr lang="en-US" sz="1200" dirty="0" err="1">
                <a:solidFill>
                  <a:srgbClr val="FF0000"/>
                </a:solidFill>
              </a:rPr>
              <a:t>chúng</a:t>
            </a:r>
            <a:r>
              <a:rPr lang="en-US" sz="1200" dirty="0">
                <a:solidFill>
                  <a:srgbClr val="FF0000"/>
                </a:solidFill>
              </a:rPr>
              <a:t> ta </a:t>
            </a:r>
            <a:r>
              <a:rPr lang="en-US" sz="1200" dirty="0" err="1">
                <a:solidFill>
                  <a:srgbClr val="FF0000"/>
                </a:solidFill>
              </a:rPr>
              <a:t>bắt</a:t>
            </a:r>
            <a:r>
              <a:rPr lang="en-US" sz="1200" dirty="0">
                <a:solidFill>
                  <a:srgbClr val="FF0000"/>
                </a:solidFill>
              </a:rPr>
              <a:t> </a:t>
            </a:r>
            <a:r>
              <a:rPr lang="en-US" sz="1200" dirty="0" err="1">
                <a:solidFill>
                  <a:srgbClr val="FF0000"/>
                </a:solidFill>
              </a:rPr>
              <a:t>gặp</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đối</a:t>
            </a:r>
            <a:r>
              <a:rPr lang="en-US" sz="1200" dirty="0">
                <a:solidFill>
                  <a:srgbClr val="FF0000"/>
                </a:solidFill>
              </a:rPr>
              <a:t> </a:t>
            </a:r>
            <a:r>
              <a:rPr lang="en-US" sz="1200" dirty="0" err="1">
                <a:solidFill>
                  <a:srgbClr val="FF0000"/>
                </a:solidFill>
              </a:rPr>
              <a:t>tượng</a:t>
            </a:r>
            <a:r>
              <a:rPr lang="en-US" sz="1200" dirty="0">
                <a:solidFill>
                  <a:srgbClr val="FF0000"/>
                </a:solidFill>
              </a:rPr>
              <a:t> Menu </a:t>
            </a:r>
            <a:r>
              <a:rPr lang="en-US" sz="1200" dirty="0" err="1">
                <a:solidFill>
                  <a:srgbClr val="FF0000"/>
                </a:solidFill>
              </a:rPr>
              <a:t>khác</a:t>
            </a:r>
            <a:r>
              <a:rPr lang="en-US" sz="1200" dirty="0">
                <a:solidFill>
                  <a:srgbClr val="FF0000"/>
                </a:solidFill>
              </a:rPr>
              <a:t>, print() </a:t>
            </a:r>
            <a:r>
              <a:rPr lang="en-US" sz="1200" dirty="0" err="1">
                <a:solidFill>
                  <a:srgbClr val="FF0000"/>
                </a:solidFill>
              </a:rPr>
              <a:t>sẽ</a:t>
            </a:r>
            <a:r>
              <a:rPr lang="en-US" sz="1200" dirty="0">
                <a:solidFill>
                  <a:srgbClr val="FF0000"/>
                </a:solidFill>
              </a:rPr>
              <a:t> </a:t>
            </a:r>
            <a:r>
              <a:rPr lang="en-US" sz="1200" dirty="0" err="1">
                <a:solidFill>
                  <a:srgbClr val="FF0000"/>
                </a:solidFill>
              </a:rPr>
              <a:t>bắt</a:t>
            </a:r>
            <a:r>
              <a:rPr lang="en-US" sz="1200" dirty="0">
                <a:solidFill>
                  <a:srgbClr val="FF0000"/>
                </a:solidFill>
              </a:rPr>
              <a:t> </a:t>
            </a:r>
            <a:r>
              <a:rPr lang="en-US" sz="1200" dirty="0" err="1">
                <a:solidFill>
                  <a:srgbClr val="FF0000"/>
                </a:solidFill>
              </a:rPr>
              <a:t>đầu</a:t>
            </a:r>
            <a:r>
              <a:rPr lang="en-US" sz="1200" dirty="0">
                <a:solidFill>
                  <a:srgbClr val="FF0000"/>
                </a:solidFill>
              </a:rPr>
              <a:t> </a:t>
            </a:r>
            <a:r>
              <a:rPr lang="en-US" sz="1200" dirty="0" err="1">
                <a:solidFill>
                  <a:srgbClr val="FF0000"/>
                </a:solidFill>
              </a:rPr>
              <a:t>một</a:t>
            </a:r>
            <a:r>
              <a:rPr lang="en-US" sz="1200" dirty="0">
                <a:solidFill>
                  <a:srgbClr val="FF0000"/>
                </a:solidFill>
              </a:rPr>
              <a:t> </a:t>
            </a:r>
            <a:r>
              <a:rPr lang="en-US" sz="1200" dirty="0" err="1">
                <a:solidFill>
                  <a:srgbClr val="FF0000"/>
                </a:solidFill>
              </a:rPr>
              <a:t>vòng</a:t>
            </a:r>
            <a:r>
              <a:rPr lang="en-US" sz="1200" dirty="0">
                <a:solidFill>
                  <a:srgbClr val="FF0000"/>
                </a:solidFill>
              </a:rPr>
              <a:t> </a:t>
            </a:r>
            <a:r>
              <a:rPr lang="en-US" sz="1200" dirty="0" err="1">
                <a:solidFill>
                  <a:srgbClr val="FF0000"/>
                </a:solidFill>
              </a:rPr>
              <a:t>lặp</a:t>
            </a:r>
            <a:r>
              <a:rPr lang="en-US" sz="1200" dirty="0">
                <a:solidFill>
                  <a:srgbClr val="FF0000"/>
                </a:solidFill>
              </a:rPr>
              <a:t> </a:t>
            </a:r>
            <a:r>
              <a:rPr lang="en-US" sz="1200" dirty="0" err="1">
                <a:solidFill>
                  <a:srgbClr val="FF0000"/>
                </a:solidFill>
              </a:rPr>
              <a:t>khác</a:t>
            </a:r>
            <a:endParaRPr lang="en-US" sz="1200" dirty="0">
              <a:solidFill>
                <a:srgbClr val="FF0000"/>
              </a:solidFill>
            </a:endParaRPr>
          </a:p>
        </p:txBody>
      </p:sp>
    </p:spTree>
    <p:extLst>
      <p:ext uri="{BB962C8B-B14F-4D97-AF65-F5344CB8AC3E}">
        <p14:creationId xmlns:p14="http://schemas.microsoft.com/office/powerpoint/2010/main" val="1649716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anim calcmode="lin" valueType="num">
                                      <p:cBhvr>
                                        <p:cTn id="8" dur="1000" fill="hold"/>
                                        <p:tgtEl>
                                          <p:spTgt spid="159"/>
                                        </p:tgtEl>
                                        <p:attrNameLst>
                                          <p:attrName>ppt_x</p:attrName>
                                        </p:attrNameLst>
                                      </p:cBhvr>
                                      <p:tavLst>
                                        <p:tav tm="0">
                                          <p:val>
                                            <p:strVal val="#ppt_x"/>
                                          </p:val>
                                        </p:tav>
                                        <p:tav tm="100000">
                                          <p:val>
                                            <p:strVal val="#ppt_x"/>
                                          </p:val>
                                        </p:tav>
                                      </p:tavLst>
                                    </p:anim>
                                    <p:anim calcmode="lin" valueType="num">
                                      <p:cBhvr>
                                        <p:cTn id="9"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circle(in)">
                                      <p:cBhvr>
                                        <p:cTn id="24"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25787" y="-127226"/>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Giới thiệu về Composite</a:t>
            </a:r>
            <a:endParaRPr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ECB2CDCD-9F3D-7355-E81A-D793208534F9}"/>
              </a:ext>
            </a:extLst>
          </p:cNvPr>
          <p:cNvSpPr txBox="1"/>
          <p:nvPr/>
        </p:nvSpPr>
        <p:spPr>
          <a:xfrm>
            <a:off x="3004858" y="243701"/>
            <a:ext cx="3856057" cy="338554"/>
          </a:xfrm>
          <a:prstGeom prst="rect">
            <a:avLst/>
          </a:prstGeom>
          <a:noFill/>
        </p:spPr>
        <p:txBody>
          <a:bodyPr wrap="square" rtlCol="0">
            <a:spAutoFit/>
          </a:bodyPr>
          <a:lstStyle/>
          <a:p>
            <a:pPr algn="ctr"/>
            <a:r>
              <a:rPr lang="en-US" sz="1600" dirty="0" err="1">
                <a:solidFill>
                  <a:srgbClr val="FF0000"/>
                </a:solidFill>
              </a:rPr>
              <a:t>Sửa</a:t>
            </a:r>
            <a:r>
              <a:rPr lang="en-US" sz="1600" dirty="0">
                <a:solidFill>
                  <a:srgbClr val="FF0000"/>
                </a:solidFill>
              </a:rPr>
              <a:t> </a:t>
            </a:r>
            <a:r>
              <a:rPr lang="en-US" sz="1600" dirty="0" err="1">
                <a:solidFill>
                  <a:srgbClr val="FF0000"/>
                </a:solidFill>
              </a:rPr>
              <a:t>lại</a:t>
            </a:r>
            <a:r>
              <a:rPr lang="en-US" sz="1600" dirty="0">
                <a:solidFill>
                  <a:srgbClr val="FF0000"/>
                </a:solidFill>
              </a:rPr>
              <a:t> Waitress</a:t>
            </a:r>
          </a:p>
        </p:txBody>
      </p:sp>
      <p:grpSp>
        <p:nvGrpSpPr>
          <p:cNvPr id="3" name="Group 2">
            <a:extLst>
              <a:ext uri="{FF2B5EF4-FFF2-40B4-BE49-F238E27FC236}">
                <a16:creationId xmlns:a16="http://schemas.microsoft.com/office/drawing/2014/main" id="{F25748EF-12FF-F7C7-96DF-0E333F5CE7CA}"/>
              </a:ext>
            </a:extLst>
          </p:cNvPr>
          <p:cNvGrpSpPr/>
          <p:nvPr/>
        </p:nvGrpSpPr>
        <p:grpSpPr>
          <a:xfrm>
            <a:off x="1102865" y="885875"/>
            <a:ext cx="8041135" cy="3421051"/>
            <a:chOff x="1102865" y="885875"/>
            <a:chExt cx="8041135" cy="3421051"/>
          </a:xfrm>
        </p:grpSpPr>
        <p:pic>
          <p:nvPicPr>
            <p:cNvPr id="5" name="Picture 4">
              <a:extLst>
                <a:ext uri="{FF2B5EF4-FFF2-40B4-BE49-F238E27FC236}">
                  <a16:creationId xmlns:a16="http://schemas.microsoft.com/office/drawing/2014/main" id="{42FD99E1-B987-0565-E613-DD0E7E6014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02865" y="885875"/>
              <a:ext cx="5524800" cy="3421051"/>
            </a:xfrm>
            <a:prstGeom prst="rect">
              <a:avLst/>
            </a:prstGeom>
          </p:spPr>
        </p:pic>
        <p:sp>
          <p:nvSpPr>
            <p:cNvPr id="6" name="TextBox 5">
              <a:extLst>
                <a:ext uri="{FF2B5EF4-FFF2-40B4-BE49-F238E27FC236}">
                  <a16:creationId xmlns:a16="http://schemas.microsoft.com/office/drawing/2014/main" id="{9D79932A-2033-E679-07B7-25A7A6E3BFE9}"/>
                </a:ext>
              </a:extLst>
            </p:cNvPr>
            <p:cNvSpPr txBox="1"/>
            <p:nvPr/>
          </p:nvSpPr>
          <p:spPr>
            <a:xfrm>
              <a:off x="6303077" y="1291329"/>
              <a:ext cx="1870681" cy="400110"/>
            </a:xfrm>
            <a:prstGeom prst="rect">
              <a:avLst/>
            </a:prstGeom>
            <a:noFill/>
          </p:spPr>
          <p:txBody>
            <a:bodyPr wrap="square" rtlCol="0">
              <a:spAutoFit/>
            </a:bodyPr>
            <a:lstStyle/>
            <a:p>
              <a:pPr algn="ctr"/>
              <a:r>
                <a:rPr lang="en-US" sz="1000" dirty="0" err="1"/>
                <a:t>Một</a:t>
              </a:r>
              <a:r>
                <a:rPr lang="en-US" sz="1000" dirty="0"/>
                <a:t> component </a:t>
              </a:r>
              <a:r>
                <a:rPr lang="en-US" sz="1000" dirty="0" err="1"/>
                <a:t>chứa</a:t>
              </a:r>
              <a:r>
                <a:rPr lang="en-US" sz="1000" dirty="0"/>
                <a:t> </a:t>
              </a:r>
              <a:r>
                <a:rPr lang="en-US" sz="1000" dirty="0" err="1"/>
                <a:t>tất</a:t>
              </a:r>
              <a:r>
                <a:rPr lang="en-US" sz="1000" dirty="0"/>
                <a:t> </a:t>
              </a:r>
              <a:r>
                <a:rPr lang="en-US" sz="1000" dirty="0" err="1"/>
                <a:t>cả</a:t>
              </a:r>
              <a:r>
                <a:rPr lang="en-US" sz="1000" dirty="0"/>
                <a:t> menu </a:t>
              </a:r>
              <a:r>
                <a:rPr lang="en-US" sz="1000" dirty="0" err="1"/>
                <a:t>khác</a:t>
              </a:r>
              <a:r>
                <a:rPr lang="en-US" sz="1000" dirty="0"/>
                <a:t> </a:t>
              </a:r>
            </a:p>
          </p:txBody>
        </p:sp>
        <p:sp>
          <p:nvSpPr>
            <p:cNvPr id="8" name="TextBox 7">
              <a:extLst>
                <a:ext uri="{FF2B5EF4-FFF2-40B4-BE49-F238E27FC236}">
                  <a16:creationId xmlns:a16="http://schemas.microsoft.com/office/drawing/2014/main" id="{AA579ECE-7852-B72D-DB24-62D90D99A8DC}"/>
                </a:ext>
              </a:extLst>
            </p:cNvPr>
            <p:cNvSpPr txBox="1"/>
            <p:nvPr/>
          </p:nvSpPr>
          <p:spPr>
            <a:xfrm>
              <a:off x="6627665" y="2590880"/>
              <a:ext cx="2516335" cy="553998"/>
            </a:xfrm>
            <a:prstGeom prst="rect">
              <a:avLst/>
            </a:prstGeom>
            <a:noFill/>
          </p:spPr>
          <p:txBody>
            <a:bodyPr wrap="square" rtlCol="0">
              <a:spAutoFit/>
            </a:bodyPr>
            <a:lstStyle/>
            <a:p>
              <a:r>
                <a:rPr lang="en-US" sz="1000" dirty="0"/>
                <a:t>In </a:t>
              </a:r>
              <a:r>
                <a:rPr lang="en-US" sz="1000" dirty="0" err="1"/>
                <a:t>toàn</a:t>
              </a:r>
              <a:r>
                <a:rPr lang="en-US" sz="1000" dirty="0"/>
                <a:t> </a:t>
              </a:r>
              <a:r>
                <a:rPr lang="en-US" sz="1000" dirty="0" err="1"/>
                <a:t>bộ</a:t>
              </a:r>
              <a:r>
                <a:rPr lang="en-US" sz="1000" dirty="0"/>
                <a:t> </a:t>
              </a:r>
              <a:r>
                <a:rPr lang="en-US" sz="1000" dirty="0" err="1"/>
                <a:t>hệ</a:t>
              </a:r>
              <a:r>
                <a:rPr lang="en-US" sz="1000" dirty="0"/>
                <a:t> </a:t>
              </a:r>
              <a:r>
                <a:rPr lang="en-US" sz="1000" dirty="0" err="1"/>
                <a:t>thống</a:t>
              </a:r>
              <a:r>
                <a:rPr lang="en-US" sz="1000" dirty="0"/>
                <a:t> </a:t>
              </a:r>
              <a:r>
                <a:rPr lang="en-US" sz="1000" dirty="0" err="1"/>
                <a:t>phân</a:t>
              </a:r>
              <a:r>
                <a:rPr lang="en-US" sz="1000" dirty="0"/>
                <a:t> </a:t>
              </a:r>
              <a:r>
                <a:rPr lang="en-US" sz="1000" dirty="0" err="1"/>
                <a:t>cấp</a:t>
              </a:r>
              <a:r>
                <a:rPr lang="en-US" sz="1000" dirty="0"/>
                <a:t> menu – </a:t>
              </a:r>
              <a:r>
                <a:rPr lang="en-US" sz="1000" dirty="0" err="1"/>
                <a:t>tất</a:t>
              </a:r>
              <a:r>
                <a:rPr lang="en-US" sz="1000" dirty="0"/>
                <a:t> </a:t>
              </a:r>
              <a:r>
                <a:rPr lang="en-US" sz="1000" dirty="0" err="1"/>
                <a:t>cả</a:t>
              </a:r>
              <a:r>
                <a:rPr lang="en-US" sz="1000" dirty="0"/>
                <a:t> menu </a:t>
              </a:r>
              <a:r>
                <a:rPr lang="en-US" sz="1000" dirty="0" err="1"/>
                <a:t>và</a:t>
              </a:r>
              <a:r>
                <a:rPr lang="en-US" sz="1000" dirty="0"/>
                <a:t> menu item – </a:t>
              </a:r>
              <a:r>
                <a:rPr lang="en-US" sz="1000" dirty="0" err="1"/>
                <a:t>là</a:t>
              </a:r>
              <a:r>
                <a:rPr lang="en-US" sz="1000" dirty="0"/>
                <a:t> </a:t>
              </a:r>
              <a:r>
                <a:rPr lang="en-US" sz="1000" dirty="0" err="1"/>
                <a:t>gọi</a:t>
              </a:r>
              <a:r>
                <a:rPr lang="en-US" sz="1000" dirty="0"/>
                <a:t> print() </a:t>
              </a:r>
              <a:r>
                <a:rPr lang="en-US" sz="1000" dirty="0" err="1"/>
                <a:t>trên</a:t>
              </a:r>
              <a:r>
                <a:rPr lang="en-US" sz="1000" dirty="0"/>
                <a:t> menu </a:t>
              </a:r>
              <a:r>
                <a:rPr lang="en-US" sz="1000" dirty="0" err="1"/>
                <a:t>cấp</a:t>
              </a:r>
              <a:r>
                <a:rPr lang="en-US" sz="1000" dirty="0"/>
                <a:t> </a:t>
              </a:r>
              <a:r>
                <a:rPr lang="en-US" sz="1000" dirty="0" err="1"/>
                <a:t>cao</a:t>
              </a:r>
              <a:r>
                <a:rPr lang="en-US" sz="1000" dirty="0"/>
                <a:t> </a:t>
              </a:r>
              <a:r>
                <a:rPr lang="en-US" sz="1000" dirty="0" err="1"/>
                <a:t>nhất</a:t>
              </a:r>
              <a:endParaRPr lang="en-US" sz="1000" dirty="0"/>
            </a:p>
          </p:txBody>
        </p:sp>
      </p:grpSp>
    </p:spTree>
    <p:extLst>
      <p:ext uri="{BB962C8B-B14F-4D97-AF65-F5344CB8AC3E}">
        <p14:creationId xmlns:p14="http://schemas.microsoft.com/office/powerpoint/2010/main" val="4239136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677075" y="1347038"/>
            <a:ext cx="7273168"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0000"/>
                </a:solidFill>
              </a:rPr>
              <a:t>Composite </a:t>
            </a:r>
            <a:r>
              <a:rPr lang="en-US" dirty="0" err="1">
                <a:solidFill>
                  <a:srgbClr val="FF0000"/>
                </a:solidFill>
              </a:rPr>
              <a:t>kết</a:t>
            </a:r>
            <a:r>
              <a:rPr lang="en-US" dirty="0">
                <a:solidFill>
                  <a:srgbClr val="FF0000"/>
                </a:solidFill>
              </a:rPr>
              <a:t> </a:t>
            </a:r>
            <a:r>
              <a:rPr lang="en-US" dirty="0" err="1">
                <a:solidFill>
                  <a:srgbClr val="FF0000"/>
                </a:solidFill>
              </a:rPr>
              <a:t>hợp</a:t>
            </a:r>
            <a:r>
              <a:rPr lang="en-US" dirty="0">
                <a:solidFill>
                  <a:srgbClr val="FF0000"/>
                </a:solidFill>
              </a:rPr>
              <a:t> </a:t>
            </a:r>
            <a:r>
              <a:rPr lang="en-US" dirty="0" err="1">
                <a:solidFill>
                  <a:srgbClr val="FF0000"/>
                </a:solidFill>
              </a:rPr>
              <a:t>với</a:t>
            </a:r>
            <a:r>
              <a:rPr lang="en-US" dirty="0">
                <a:solidFill>
                  <a:srgbClr val="FF0000"/>
                </a:solidFill>
              </a:rPr>
              <a:t> Iterator</a:t>
            </a:r>
            <a:endParaRPr dirty="0">
              <a:solidFill>
                <a:srgbClr val="FF0000"/>
              </a:solidFill>
            </a:endParaRPr>
          </a:p>
        </p:txBody>
      </p:sp>
      <p:sp>
        <p:nvSpPr>
          <p:cNvPr id="345" name="Google Shape;345;p44"/>
          <p:cNvSpPr txBox="1">
            <a:spLocks noGrp="1"/>
          </p:cNvSpPr>
          <p:nvPr>
            <p:ph type="subTitle" idx="1"/>
          </p:nvPr>
        </p:nvSpPr>
        <p:spPr>
          <a:xfrm>
            <a:off x="4089845" y="2811608"/>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Phần</a:t>
            </a:r>
            <a:r>
              <a:rPr lang="en-US" dirty="0"/>
              <a:t> </a:t>
            </a:r>
            <a:r>
              <a:rPr lang="en-US" dirty="0" err="1"/>
              <a:t>thuyết</a:t>
            </a:r>
            <a:r>
              <a:rPr lang="en-US" dirty="0"/>
              <a:t> </a:t>
            </a:r>
            <a:r>
              <a:rPr lang="en-US" dirty="0" err="1"/>
              <a:t>trình</a:t>
            </a:r>
            <a:r>
              <a:rPr lang="en-US" dirty="0"/>
              <a:t> </a:t>
            </a:r>
            <a:r>
              <a:rPr lang="en-US" dirty="0" err="1"/>
              <a:t>của</a:t>
            </a:r>
            <a:r>
              <a:rPr lang="en-US" dirty="0"/>
              <a:t> </a:t>
            </a:r>
            <a:r>
              <a:rPr lang="en-US" dirty="0" err="1"/>
              <a:t>nhóm</a:t>
            </a:r>
            <a:r>
              <a:rPr lang="en-US" dirty="0"/>
              <a:t> 4</a:t>
            </a: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0000"/>
                </a:solidFill>
              </a:rPr>
              <a:t>03</a:t>
            </a:r>
            <a:endParaRPr dirty="0">
              <a:solidFill>
                <a:srgbClr val="FF0000"/>
              </a:solidFill>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barn(inVertical)">
                                      <p:cBhvr>
                                        <p:cTn id="12" dur="500"/>
                                        <p:tgtEl>
                                          <p:spTgt spid="34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44"/>
                                        </p:tgtEl>
                                        <p:attrNameLst>
                                          <p:attrName>style.visibility</p:attrName>
                                        </p:attrNameLst>
                                      </p:cBhvr>
                                      <p:to>
                                        <p:strVal val="visible"/>
                                      </p:to>
                                    </p:set>
                                    <p:animEffect transition="in" filter="barn(inVertical)">
                                      <p:cBhvr>
                                        <p:cTn id="15"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Sơ</a:t>
            </a:r>
            <a:r>
              <a:rPr lang="en-US" dirty="0"/>
              <a:t> </a:t>
            </a:r>
            <a:r>
              <a:rPr lang="en-US" dirty="0" err="1"/>
              <a:t>đồ</a:t>
            </a:r>
            <a:r>
              <a:rPr lang="en-US" dirty="0"/>
              <a:t> </a:t>
            </a:r>
            <a:r>
              <a:rPr lang="en-US" dirty="0" err="1"/>
              <a:t>lớp</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4" name="Picture 3">
            <a:extLst>
              <a:ext uri="{FF2B5EF4-FFF2-40B4-BE49-F238E27FC236}">
                <a16:creationId xmlns:a16="http://schemas.microsoft.com/office/drawing/2014/main" id="{D5311A06-51A8-8E8F-458D-1F30F868A2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3502" y="580179"/>
            <a:ext cx="7885296" cy="3983142"/>
          </a:xfrm>
          <a:prstGeom prst="rect">
            <a:avLst/>
          </a:prstGeom>
        </p:spPr>
      </p:pic>
    </p:spTree>
    <p:extLst>
      <p:ext uri="{BB962C8B-B14F-4D97-AF65-F5344CB8AC3E}">
        <p14:creationId xmlns:p14="http://schemas.microsoft.com/office/powerpoint/2010/main" val="34097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Sửa</a:t>
            </a:r>
            <a:r>
              <a:rPr lang="en-US" dirty="0"/>
              <a:t> class Menu</a:t>
            </a:r>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8AFA97F2-B4DF-0057-6E10-26245997421E}"/>
              </a:ext>
            </a:extLst>
          </p:cNvPr>
          <p:cNvSpPr txBox="1"/>
          <p:nvPr/>
        </p:nvSpPr>
        <p:spPr>
          <a:xfrm>
            <a:off x="872521" y="226053"/>
            <a:ext cx="8076036" cy="584775"/>
          </a:xfrm>
          <a:prstGeom prst="rect">
            <a:avLst/>
          </a:prstGeom>
          <a:noFill/>
        </p:spPr>
        <p:txBody>
          <a:bodyPr wrap="square" rtlCol="0">
            <a:spAutoFit/>
          </a:bodyPr>
          <a:lstStyle/>
          <a:p>
            <a:pPr algn="ctr"/>
            <a:r>
              <a:rPr lang="vi-VN" sz="1600" dirty="0">
                <a:solidFill>
                  <a:srgbClr val="FF0000"/>
                </a:solidFill>
                <a:effectLst/>
                <a:latin typeface="Times New Roman" panose="02020603050405020304" pitchFamily="18" charset="0"/>
                <a:ea typeface="Times New Roman" panose="02020603050405020304" pitchFamily="18" charset="0"/>
              </a:rPr>
              <a:t>Thay vì sử dụng foreach ở print() trong lớp Menu thì chúng ta sẽ sử dụng Iterator</a:t>
            </a:r>
            <a:endParaRPr lang="en-US" sz="1600" dirty="0">
              <a:solidFill>
                <a:srgbClr val="FF0000"/>
              </a:solidFill>
              <a:effectLst/>
              <a:latin typeface="Times New Roman" panose="02020603050405020304" pitchFamily="18" charset="0"/>
              <a:ea typeface="Times New Roman" panose="02020603050405020304" pitchFamily="18" charset="0"/>
            </a:endParaRPr>
          </a:p>
          <a:p>
            <a:pPr algn="ctr"/>
            <a:endParaRPr lang="en-US" sz="1600" dirty="0">
              <a:solidFill>
                <a:srgbClr val="FF0000"/>
              </a:solidFill>
            </a:endParaRPr>
          </a:p>
        </p:txBody>
      </p:sp>
      <p:pic>
        <p:nvPicPr>
          <p:cNvPr id="7" name="Picture 6">
            <a:extLst>
              <a:ext uri="{FF2B5EF4-FFF2-40B4-BE49-F238E27FC236}">
                <a16:creationId xmlns:a16="http://schemas.microsoft.com/office/drawing/2014/main" id="{00692CF9-BF0B-A32D-A99A-77C5F0E9B13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20294" y="581987"/>
            <a:ext cx="3835374" cy="4536227"/>
          </a:xfrm>
          <a:prstGeom prst="rect">
            <a:avLst/>
          </a:prstGeom>
        </p:spPr>
      </p:pic>
      <p:sp>
        <p:nvSpPr>
          <p:cNvPr id="8" name="TextBox 7">
            <a:extLst>
              <a:ext uri="{FF2B5EF4-FFF2-40B4-BE49-F238E27FC236}">
                <a16:creationId xmlns:a16="http://schemas.microsoft.com/office/drawing/2014/main" id="{ACA4E6C7-8778-7BDA-D04E-9F74A26D8EE1}"/>
              </a:ext>
            </a:extLst>
          </p:cNvPr>
          <p:cNvSpPr txBox="1"/>
          <p:nvPr/>
        </p:nvSpPr>
        <p:spPr>
          <a:xfrm>
            <a:off x="188464" y="2419213"/>
            <a:ext cx="2415131" cy="861774"/>
          </a:xfrm>
          <a:prstGeom prst="rect">
            <a:avLst/>
          </a:prstGeom>
          <a:noFill/>
        </p:spPr>
        <p:txBody>
          <a:bodyPr wrap="square" rtlCol="0">
            <a:spAutoFit/>
          </a:bodyPr>
          <a:lstStyle/>
          <a:p>
            <a:pPr algn="ctr"/>
            <a:r>
              <a:rPr lang="vi-VN" sz="1000" dirty="0">
                <a:effectLst/>
                <a:latin typeface="Times New Roman" panose="02020603050405020304" pitchFamily="18" charset="0"/>
                <a:ea typeface="Times New Roman" panose="02020603050405020304" pitchFamily="18" charset="0"/>
              </a:rPr>
              <a:t>Việc thay đổi phương thức print() có sử dụng Iterator sẽ giúp chúng ta có thể duyệt phần tử của bất cứ Collection nào miễn là Collection đó tạo ra iterator.</a:t>
            </a:r>
            <a:endParaRPr lang="en-US" sz="1000" dirty="0">
              <a:effectLst/>
              <a:latin typeface="Times New Roman" panose="02020603050405020304" pitchFamily="18" charset="0"/>
              <a:ea typeface="Times New Roman" panose="02020603050405020304" pitchFamily="18" charset="0"/>
            </a:endParaRPr>
          </a:p>
          <a:p>
            <a:pPr algn="ctr"/>
            <a:endParaRPr lang="en-US" sz="1000" dirty="0"/>
          </a:p>
        </p:txBody>
      </p:sp>
      <p:cxnSp>
        <p:nvCxnSpPr>
          <p:cNvPr id="10" name="Straight Arrow Connector 9">
            <a:extLst>
              <a:ext uri="{FF2B5EF4-FFF2-40B4-BE49-F238E27FC236}">
                <a16:creationId xmlns:a16="http://schemas.microsoft.com/office/drawing/2014/main" id="{6DB80EE9-EB60-9A68-C92C-6BC281F6EE85}"/>
              </a:ext>
            </a:extLst>
          </p:cNvPr>
          <p:cNvCxnSpPr/>
          <p:nvPr/>
        </p:nvCxnSpPr>
        <p:spPr>
          <a:xfrm>
            <a:off x="1707537" y="3280672"/>
            <a:ext cx="1300909" cy="12354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33225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1000"/>
                                        <p:tgtEl>
                                          <p:spTgt spid="8"/>
                                        </p:tgtEl>
                                      </p:cBhvr>
                                    </p:animEffect>
                                  </p:childTnLst>
                                </p:cTn>
                              </p:par>
                              <p:par>
                                <p:cTn id="24" presetID="21"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Sử</a:t>
            </a:r>
            <a:r>
              <a:rPr lang="en-US" dirty="0"/>
              <a:t> </a:t>
            </a:r>
            <a:r>
              <a:rPr lang="en-US" dirty="0" err="1"/>
              <a:t>dụng</a:t>
            </a:r>
            <a:r>
              <a:rPr lang="en-US" dirty="0"/>
              <a:t> collection </a:t>
            </a:r>
            <a:r>
              <a:rPr lang="en-US" dirty="0" err="1"/>
              <a:t>ArrayList</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4" name="Picture 3">
            <a:extLst>
              <a:ext uri="{FF2B5EF4-FFF2-40B4-BE49-F238E27FC236}">
                <a16:creationId xmlns:a16="http://schemas.microsoft.com/office/drawing/2014/main" id="{26A3A446-5199-A021-63C5-36C653F0B9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75687" y="385591"/>
            <a:ext cx="5971275" cy="4476499"/>
          </a:xfrm>
          <a:prstGeom prst="rect">
            <a:avLst/>
          </a:prstGeom>
        </p:spPr>
      </p:pic>
    </p:spTree>
    <p:extLst>
      <p:ext uri="{BB962C8B-B14F-4D97-AF65-F5344CB8AC3E}">
        <p14:creationId xmlns:p14="http://schemas.microsoft.com/office/powerpoint/2010/main" val="2358059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Sử</a:t>
            </a:r>
            <a:r>
              <a:rPr lang="en-US" dirty="0"/>
              <a:t> </a:t>
            </a:r>
            <a:r>
              <a:rPr lang="en-US" dirty="0" err="1"/>
              <a:t>dụng</a:t>
            </a:r>
            <a:r>
              <a:rPr lang="en-US" dirty="0"/>
              <a:t> collection HashMap</a:t>
            </a:r>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1554225" y="429492"/>
            <a:ext cx="6424342" cy="3967786"/>
          </a:xfrm>
          <a:prstGeom prst="rect">
            <a:avLst/>
          </a:prstGeom>
        </p:spPr>
      </p:pic>
    </p:spTree>
    <p:extLst>
      <p:ext uri="{BB962C8B-B14F-4D97-AF65-F5344CB8AC3E}">
        <p14:creationId xmlns:p14="http://schemas.microsoft.com/office/powerpoint/2010/main" val="973553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CompositeIterator</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BD076A8D-2F0B-3A47-DD2C-46F212BB2036}"/>
              </a:ext>
            </a:extLst>
          </p:cNvPr>
          <p:cNvSpPr txBox="1"/>
          <p:nvPr/>
        </p:nvSpPr>
        <p:spPr>
          <a:xfrm>
            <a:off x="1458852" y="244305"/>
            <a:ext cx="6659065" cy="430887"/>
          </a:xfrm>
          <a:prstGeom prst="rect">
            <a:avLst/>
          </a:prstGeom>
          <a:noFill/>
        </p:spPr>
        <p:txBody>
          <a:bodyPr wrap="square" rtlCol="0">
            <a:spAutoFit/>
          </a:bodyPr>
          <a:lstStyle/>
          <a:p>
            <a:pPr algn="ctr"/>
            <a:r>
              <a:rPr lang="vi-VN" sz="1100" b="1" dirty="0">
                <a:solidFill>
                  <a:srgbClr val="FF0000"/>
                </a:solidFill>
                <a:effectLst/>
                <a:latin typeface="Times New Roman" panose="02020603050405020304" pitchFamily="18" charset="0"/>
                <a:ea typeface="Times New Roman" panose="02020603050405020304" pitchFamily="18" charset="0"/>
              </a:rPr>
              <a:t>CompositeIterator</a:t>
            </a:r>
            <a:r>
              <a:rPr lang="vi-VN" sz="1100" dirty="0">
                <a:solidFill>
                  <a:srgbClr val="FF0000"/>
                </a:solidFill>
                <a:effectLst/>
                <a:latin typeface="Times New Roman" panose="02020603050405020304" pitchFamily="18" charset="0"/>
                <a:ea typeface="Times New Roman" panose="02020603050405020304" pitchFamily="18" charset="0"/>
              </a:rPr>
              <a:t> là một iterator </a:t>
            </a:r>
            <a:r>
              <a:rPr lang="vi-VN" sz="1100" b="1" u="sng" dirty="0">
                <a:solidFill>
                  <a:srgbClr val="FF0000"/>
                </a:solidFill>
                <a:effectLst/>
                <a:latin typeface="Times New Roman" panose="02020603050405020304" pitchFamily="18" charset="0"/>
                <a:ea typeface="Times New Roman" panose="02020603050405020304" pitchFamily="18" charset="0"/>
              </a:rPr>
              <a:t>HẤP DẪN</a:t>
            </a:r>
            <a:r>
              <a:rPr lang="vi-VN" sz="1100" dirty="0">
                <a:solidFill>
                  <a:srgbClr val="FF0000"/>
                </a:solidFill>
                <a:effectLst/>
                <a:latin typeface="Times New Roman" panose="02020603050405020304" pitchFamily="18" charset="0"/>
                <a:ea typeface="Times New Roman" panose="02020603050405020304" pitchFamily="18" charset="0"/>
              </a:rPr>
              <a:t>. Công việc của nó là duyệt phần tử trên các </a:t>
            </a:r>
            <a:r>
              <a:rPr lang="vi-VN" sz="1100" b="1" dirty="0">
                <a:solidFill>
                  <a:srgbClr val="FF0000"/>
                </a:solidFill>
                <a:effectLst/>
                <a:latin typeface="Times New Roman" panose="02020603050405020304" pitchFamily="18" charset="0"/>
                <a:ea typeface="Times New Roman" panose="02020603050405020304" pitchFamily="18" charset="0"/>
              </a:rPr>
              <a:t>MenuItem</a:t>
            </a:r>
            <a:r>
              <a:rPr lang="vi-VN" sz="1100" dirty="0">
                <a:solidFill>
                  <a:srgbClr val="FF0000"/>
                </a:solidFill>
                <a:effectLst/>
                <a:latin typeface="Times New Roman" panose="02020603050405020304" pitchFamily="18" charset="0"/>
                <a:ea typeface="Times New Roman" panose="02020603050405020304" pitchFamily="18" charset="0"/>
              </a:rPr>
              <a:t> trong component và đảm bảo tất cả các sub-Menu (và sub-sub-Menu, v.v.) cũng được duyệt</a:t>
            </a:r>
            <a:endParaRPr lang="en-US" sz="1100" dirty="0">
              <a:solidFill>
                <a:srgbClr val="FF0000"/>
              </a:solidFill>
            </a:endParaRPr>
          </a:p>
        </p:txBody>
      </p:sp>
      <p:pic>
        <p:nvPicPr>
          <p:cNvPr id="4" name="Picture 3">
            <a:extLst>
              <a:ext uri="{FF2B5EF4-FFF2-40B4-BE49-F238E27FC236}">
                <a16:creationId xmlns:a16="http://schemas.microsoft.com/office/drawing/2014/main" id="{DC89FAC1-EE94-3566-525E-A0BC1FF35C4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40691" y="675192"/>
            <a:ext cx="5228414" cy="4374795"/>
          </a:xfrm>
          <a:prstGeom prst="rect">
            <a:avLst/>
          </a:prstGeom>
        </p:spPr>
      </p:pic>
    </p:spTree>
    <p:extLst>
      <p:ext uri="{BB962C8B-B14F-4D97-AF65-F5344CB8AC3E}">
        <p14:creationId xmlns:p14="http://schemas.microsoft.com/office/powerpoint/2010/main" val="1749740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CompositeIterator</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BD076A8D-2F0B-3A47-DD2C-46F212BB2036}"/>
              </a:ext>
            </a:extLst>
          </p:cNvPr>
          <p:cNvSpPr txBox="1"/>
          <p:nvPr/>
        </p:nvSpPr>
        <p:spPr>
          <a:xfrm>
            <a:off x="614253" y="244305"/>
            <a:ext cx="8529747" cy="261610"/>
          </a:xfrm>
          <a:prstGeom prst="rect">
            <a:avLst/>
          </a:prstGeom>
          <a:noFill/>
        </p:spPr>
        <p:txBody>
          <a:bodyPr wrap="square" rtlCol="0">
            <a:spAutoFit/>
          </a:bodyPr>
          <a:lstStyle/>
          <a:p>
            <a:pPr algn="ctr"/>
            <a:r>
              <a:rPr lang="vi-VN" sz="1100" dirty="0">
                <a:solidFill>
                  <a:srgbClr val="FF0000"/>
                </a:solidFill>
                <a:latin typeface="Times New Roman" panose="02020603050405020304" pitchFamily="18" charset="0"/>
                <a:ea typeface="Times New Roman" panose="02020603050405020304" pitchFamily="18" charset="0"/>
              </a:rPr>
              <a:t>Để áp dụng CompositeIterator chúng ta sẽ thêm phương thức createCompositeIterator cho MenuComponent với tham số truyền vào là Iterator</a:t>
            </a:r>
            <a:endParaRPr lang="en-US" sz="1100" dirty="0">
              <a:solidFill>
                <a:srgbClr val="FF0000"/>
              </a:solidFill>
            </a:endParaRPr>
          </a:p>
        </p:txBody>
      </p:sp>
      <p:pic>
        <p:nvPicPr>
          <p:cNvPr id="4" name="Picture 3">
            <a:extLst>
              <a:ext uri="{FF2B5EF4-FFF2-40B4-BE49-F238E27FC236}">
                <a16:creationId xmlns:a16="http://schemas.microsoft.com/office/drawing/2014/main" id="{2DC6669E-2C26-D67A-F31E-E9A0BD60E0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43296" y="438823"/>
            <a:ext cx="3369039" cy="4692803"/>
          </a:xfrm>
          <a:prstGeom prst="rect">
            <a:avLst/>
          </a:prstGeom>
        </p:spPr>
      </p:pic>
    </p:spTree>
    <p:extLst>
      <p:ext uri="{BB962C8B-B14F-4D97-AF65-F5344CB8AC3E}">
        <p14:creationId xmlns:p14="http://schemas.microsoft.com/office/powerpoint/2010/main" val="2053858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554225" y="-158018"/>
            <a:ext cx="62142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 </a:t>
            </a:r>
            <a:r>
              <a:rPr lang="en-US" dirty="0" err="1"/>
              <a:t>toàn</a:t>
            </a:r>
            <a:r>
              <a:rPr lang="en-US" dirty="0"/>
              <a:t> </a:t>
            </a:r>
            <a:r>
              <a:rPr lang="en-US" dirty="0" err="1"/>
              <a:t>bộ</a:t>
            </a:r>
            <a:r>
              <a:rPr lang="en-US" dirty="0"/>
              <a:t> </a:t>
            </a:r>
            <a:r>
              <a:rPr lang="en-US" dirty="0" err="1"/>
              <a:t>món</a:t>
            </a:r>
            <a:r>
              <a:rPr lang="en-US" dirty="0"/>
              <a:t> </a:t>
            </a:r>
            <a:r>
              <a:rPr lang="en-US" dirty="0" err="1"/>
              <a:t>chay</a:t>
            </a:r>
            <a:endParaRPr lang="en-US" dirty="0"/>
          </a:p>
        </p:txBody>
      </p:sp>
      <p:sp>
        <p:nvSpPr>
          <p:cNvPr id="160" name="Google Shape;160;p34"/>
          <p:cNvSpPr txBox="1"/>
          <p:nvPr/>
        </p:nvSpPr>
        <p:spPr>
          <a:xfrm>
            <a:off x="1554225" y="48813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sp>
        <p:nvSpPr>
          <p:cNvPr id="2" name="TextBox 1">
            <a:extLst>
              <a:ext uri="{FF2B5EF4-FFF2-40B4-BE49-F238E27FC236}">
                <a16:creationId xmlns:a16="http://schemas.microsoft.com/office/drawing/2014/main" id="{BD076A8D-2F0B-3A47-DD2C-46F212BB2036}"/>
              </a:ext>
            </a:extLst>
          </p:cNvPr>
          <p:cNvSpPr txBox="1"/>
          <p:nvPr/>
        </p:nvSpPr>
        <p:spPr>
          <a:xfrm>
            <a:off x="481632" y="244305"/>
            <a:ext cx="8432024" cy="613117"/>
          </a:xfrm>
          <a:prstGeom prst="rect">
            <a:avLst/>
          </a:prstGeom>
          <a:noFill/>
        </p:spPr>
        <p:txBody>
          <a:bodyPr wrap="square" rtlCol="0">
            <a:spAutoFit/>
          </a:bodyPr>
          <a:lstStyle/>
          <a:p>
            <a:pPr algn="ctr">
              <a:lnSpc>
                <a:spcPct val="150000"/>
              </a:lnSpc>
            </a:pPr>
            <a:r>
              <a:rPr lang="vi-VN" sz="1200" dirty="0">
                <a:solidFill>
                  <a:srgbClr val="FF0000"/>
                </a:solidFill>
                <a:effectLst/>
                <a:latin typeface="Times New Roman" panose="02020603050405020304" pitchFamily="18" charset="0"/>
                <a:ea typeface="Times New Roman" panose="02020603050405020304" pitchFamily="18" charset="0"/>
              </a:rPr>
              <a:t> Khi áp dụng CompositeIterator vào các Collection Menu sẽ giúp cho việc duyệt phần tử linh hoạt hơn, có thể trả về component chứa composite hoặc leaf</a:t>
            </a:r>
            <a:endParaRPr lang="en-US" sz="1200" dirty="0">
              <a:solidFill>
                <a:srgbClr val="FF0000"/>
              </a:solidFill>
              <a:effectLst/>
              <a:latin typeface="Times New Roman" panose="02020603050405020304" pitchFamily="18" charset="0"/>
              <a:ea typeface="Times New Roman" panose="02020603050405020304" pitchFamily="18" charset="0"/>
            </a:endParaRPr>
          </a:p>
        </p:txBody>
      </p:sp>
      <p:pic>
        <p:nvPicPr>
          <p:cNvPr id="6" name="Picture 5"/>
          <p:cNvPicPr/>
          <p:nvPr/>
        </p:nvPicPr>
        <p:blipFill>
          <a:blip r:embed="rId3">
            <a:clrChange>
              <a:clrFrom>
                <a:srgbClr val="FFFFFF"/>
              </a:clrFrom>
              <a:clrTo>
                <a:srgbClr val="FFFFFF">
                  <a:alpha val="0"/>
                </a:srgbClr>
              </a:clrTo>
            </a:clrChange>
          </a:blip>
          <a:stretch>
            <a:fillRect/>
          </a:stretch>
        </p:blipFill>
        <p:spPr>
          <a:xfrm>
            <a:off x="1921669" y="790271"/>
            <a:ext cx="5570689" cy="4091029"/>
          </a:xfrm>
          <a:prstGeom prst="rect">
            <a:avLst/>
          </a:prstGeom>
        </p:spPr>
      </p:pic>
    </p:spTree>
    <p:extLst>
      <p:ext uri="{BB962C8B-B14F-4D97-AF65-F5344CB8AC3E}">
        <p14:creationId xmlns:p14="http://schemas.microsoft.com/office/powerpoint/2010/main" val="451925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86325"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Vấn đề xảy ra</a:t>
            </a:r>
            <a:endParaRPr dirty="0"/>
          </a:p>
        </p:txBody>
      </p:sp>
      <p:sp>
        <p:nvSpPr>
          <p:cNvPr id="160" name="Google Shape;160;p34"/>
          <p:cNvSpPr txBox="1"/>
          <p:nvPr/>
        </p:nvSpPr>
        <p:spPr>
          <a:xfrm>
            <a:off x="1532958" y="4719839"/>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grpSp>
        <p:nvGrpSpPr>
          <p:cNvPr id="2" name="Group 1">
            <a:extLst>
              <a:ext uri="{FF2B5EF4-FFF2-40B4-BE49-F238E27FC236}">
                <a16:creationId xmlns:a16="http://schemas.microsoft.com/office/drawing/2014/main" id="{795231A3-B5BB-9AA8-2E45-E9E649D13ECA}"/>
              </a:ext>
            </a:extLst>
          </p:cNvPr>
          <p:cNvGrpSpPr/>
          <p:nvPr/>
        </p:nvGrpSpPr>
        <p:grpSpPr>
          <a:xfrm>
            <a:off x="963261" y="423661"/>
            <a:ext cx="7217478" cy="4296178"/>
            <a:chOff x="963261" y="423661"/>
            <a:chExt cx="7217478" cy="4296178"/>
          </a:xfrm>
        </p:grpSpPr>
        <p:pic>
          <p:nvPicPr>
            <p:cNvPr id="13" name="Picture 12">
              <a:extLst>
                <a:ext uri="{FF2B5EF4-FFF2-40B4-BE49-F238E27FC236}">
                  <a16:creationId xmlns:a16="http://schemas.microsoft.com/office/drawing/2014/main" id="{12BB5454-77CE-DBA8-A4CE-20620B74AF18}"/>
                </a:ext>
              </a:extLst>
            </p:cNvPr>
            <p:cNvPicPr>
              <a:picLocks noChangeAspect="1"/>
            </p:cNvPicPr>
            <p:nvPr/>
          </p:nvPicPr>
          <p:blipFill>
            <a:blip r:embed="rId3"/>
            <a:stretch>
              <a:fillRect/>
            </a:stretch>
          </p:blipFill>
          <p:spPr>
            <a:xfrm>
              <a:off x="963261" y="423661"/>
              <a:ext cx="7217478" cy="4296178"/>
            </a:xfrm>
            <a:prstGeom prst="rect">
              <a:avLst/>
            </a:prstGeom>
          </p:spPr>
        </p:pic>
        <p:sp>
          <p:nvSpPr>
            <p:cNvPr id="14" name="TextBox 13">
              <a:extLst>
                <a:ext uri="{FF2B5EF4-FFF2-40B4-BE49-F238E27FC236}">
                  <a16:creationId xmlns:a16="http://schemas.microsoft.com/office/drawing/2014/main" id="{866DB52A-11F0-F96D-F508-D83DA20CFE59}"/>
                </a:ext>
              </a:extLst>
            </p:cNvPr>
            <p:cNvSpPr txBox="1"/>
            <p:nvPr/>
          </p:nvSpPr>
          <p:spPr>
            <a:xfrm>
              <a:off x="1671488" y="1102865"/>
              <a:ext cx="2638498" cy="738664"/>
            </a:xfrm>
            <a:prstGeom prst="rect">
              <a:avLst/>
            </a:prstGeom>
            <a:noFill/>
          </p:spPr>
          <p:txBody>
            <a:bodyPr wrap="square" rtlCol="0">
              <a:spAutoFit/>
            </a:bodyPr>
            <a:lstStyle/>
            <a:p>
              <a:r>
                <a:rPr lang="en-US" dirty="0" err="1"/>
                <a:t>Tôi</a:t>
              </a:r>
              <a:r>
                <a:rPr lang="en-US" dirty="0"/>
                <a:t> </a:t>
              </a:r>
              <a:r>
                <a:rPr lang="en-US" dirty="0" err="1"/>
                <a:t>dùng</a:t>
              </a:r>
              <a:r>
                <a:rPr lang="en-US" dirty="0"/>
                <a:t> </a:t>
              </a:r>
              <a:r>
                <a:rPr lang="en-US" dirty="0" err="1"/>
                <a:t>ArrayList</a:t>
              </a:r>
              <a:r>
                <a:rPr lang="en-US" dirty="0"/>
                <a:t> </a:t>
              </a:r>
              <a:r>
                <a:rPr lang="en-US" dirty="0" err="1"/>
                <a:t>để</a:t>
              </a:r>
              <a:r>
                <a:rPr lang="en-US" dirty="0"/>
                <a:t> </a:t>
              </a:r>
              <a:r>
                <a:rPr lang="en-US" dirty="0" err="1"/>
                <a:t>triển</a:t>
              </a:r>
              <a:r>
                <a:rPr lang="en-US" dirty="0"/>
                <a:t> </a:t>
              </a:r>
              <a:r>
                <a:rPr lang="en-US" dirty="0" err="1"/>
                <a:t>khai</a:t>
              </a:r>
              <a:r>
                <a:rPr lang="en-US" dirty="0"/>
                <a:t> </a:t>
              </a:r>
              <a:r>
                <a:rPr lang="en-US" dirty="0" err="1"/>
                <a:t>thực</a:t>
              </a:r>
              <a:r>
                <a:rPr lang="en-US" dirty="0"/>
                <a:t> </a:t>
              </a:r>
              <a:r>
                <a:rPr lang="en-US" dirty="0" err="1"/>
                <a:t>đơn</a:t>
              </a:r>
              <a:r>
                <a:rPr lang="en-US" dirty="0"/>
                <a:t> Pancake house </a:t>
              </a:r>
              <a:r>
                <a:rPr lang="en-US" dirty="0" err="1"/>
                <a:t>vào</a:t>
              </a:r>
              <a:r>
                <a:rPr lang="en-US" dirty="0"/>
                <a:t> Menu</a:t>
              </a:r>
            </a:p>
          </p:txBody>
        </p:sp>
        <p:sp>
          <p:nvSpPr>
            <p:cNvPr id="15" name="TextBox 14">
              <a:extLst>
                <a:ext uri="{FF2B5EF4-FFF2-40B4-BE49-F238E27FC236}">
                  <a16:creationId xmlns:a16="http://schemas.microsoft.com/office/drawing/2014/main" id="{FC586D7F-0710-3575-2761-D22CBF3D592A}"/>
                </a:ext>
              </a:extLst>
            </p:cNvPr>
            <p:cNvSpPr txBox="1"/>
            <p:nvPr/>
          </p:nvSpPr>
          <p:spPr>
            <a:xfrm>
              <a:off x="5485883" y="892402"/>
              <a:ext cx="2039368" cy="738664"/>
            </a:xfrm>
            <a:prstGeom prst="rect">
              <a:avLst/>
            </a:prstGeom>
            <a:noFill/>
          </p:spPr>
          <p:txBody>
            <a:bodyPr wrap="square" rtlCol="0">
              <a:spAutoFit/>
            </a:bodyPr>
            <a:lstStyle/>
            <a:p>
              <a:r>
                <a:rPr lang="en-US" dirty="0" err="1"/>
                <a:t>Tôi</a:t>
              </a:r>
              <a:r>
                <a:rPr lang="en-US" dirty="0"/>
                <a:t> </a:t>
              </a:r>
              <a:r>
                <a:rPr lang="en-US" dirty="0" err="1"/>
                <a:t>dùng</a:t>
              </a:r>
              <a:r>
                <a:rPr lang="en-US" dirty="0"/>
                <a:t> </a:t>
              </a:r>
              <a:r>
                <a:rPr lang="vi-VN" dirty="0"/>
                <a:t>mảng</a:t>
              </a:r>
              <a:r>
                <a:rPr lang="en-US" dirty="0"/>
                <a:t> </a:t>
              </a:r>
              <a:r>
                <a:rPr lang="en-US" dirty="0" err="1"/>
                <a:t>để</a:t>
              </a:r>
              <a:r>
                <a:rPr lang="en-US" dirty="0"/>
                <a:t> </a:t>
              </a:r>
              <a:r>
                <a:rPr lang="en-US" dirty="0" err="1"/>
                <a:t>triển</a:t>
              </a:r>
              <a:r>
                <a:rPr lang="en-US" dirty="0"/>
                <a:t> </a:t>
              </a:r>
              <a:r>
                <a:rPr lang="en-US" dirty="0" err="1"/>
                <a:t>khai</a:t>
              </a:r>
              <a:r>
                <a:rPr lang="en-US" dirty="0"/>
                <a:t> </a:t>
              </a:r>
              <a:r>
                <a:rPr lang="en-US" dirty="0" err="1"/>
                <a:t>thực</a:t>
              </a:r>
              <a:r>
                <a:rPr lang="en-US" dirty="0"/>
                <a:t> </a:t>
              </a:r>
              <a:r>
                <a:rPr lang="en-US" dirty="0" err="1"/>
                <a:t>đơn</a:t>
              </a:r>
              <a:r>
                <a:rPr lang="en-US" dirty="0"/>
                <a:t> Diner </a:t>
              </a:r>
              <a:r>
                <a:rPr lang="en-US" dirty="0" err="1"/>
                <a:t>vào</a:t>
              </a:r>
              <a:r>
                <a:rPr lang="en-US" dirty="0"/>
                <a:t> Menu</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sp>
        <p:nvSpPr>
          <p:cNvPr id="9" name="Google Shape;662;p56">
            <a:extLst>
              <a:ext uri="{FF2B5EF4-FFF2-40B4-BE49-F238E27FC236}">
                <a16:creationId xmlns:a16="http://schemas.microsoft.com/office/drawing/2014/main" id="{5EE7B4F8-F0A9-73A7-AF1B-F2D74F8F3CB0}"/>
              </a:ext>
            </a:extLst>
          </p:cNvPr>
          <p:cNvSpPr txBox="1">
            <a:spLocks noGrp="1"/>
          </p:cNvSpPr>
          <p:nvPr>
            <p:ph type="ctrTitle"/>
          </p:nvPr>
        </p:nvSpPr>
        <p:spPr>
          <a:xfrm flipH="1">
            <a:off x="-308360" y="1286642"/>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0000"/>
                </a:solidFill>
              </a:rPr>
              <a:t>THANKS</a:t>
            </a:r>
            <a:endParaRPr dirty="0">
              <a:solidFill>
                <a:srgbClr val="FF0000"/>
              </a:solidFill>
            </a:endParaRPr>
          </a:p>
        </p:txBody>
      </p:sp>
      <p:sp>
        <p:nvSpPr>
          <p:cNvPr id="10" name="TextBox 9">
            <a:extLst>
              <a:ext uri="{FF2B5EF4-FFF2-40B4-BE49-F238E27FC236}">
                <a16:creationId xmlns:a16="http://schemas.microsoft.com/office/drawing/2014/main" id="{1720BD2A-0B65-0DCF-38DF-C332D66237D1}"/>
              </a:ext>
            </a:extLst>
          </p:cNvPr>
          <p:cNvSpPr txBox="1"/>
          <p:nvPr/>
        </p:nvSpPr>
        <p:spPr>
          <a:xfrm>
            <a:off x="638683" y="2823960"/>
            <a:ext cx="3301613" cy="307777"/>
          </a:xfrm>
          <a:prstGeom prst="rect">
            <a:avLst/>
          </a:prstGeom>
          <a:noFill/>
        </p:spPr>
        <p:txBody>
          <a:bodyPr wrap="square" rtlCol="0">
            <a:spAutoFit/>
          </a:bodyPr>
          <a:lstStyle/>
          <a:p>
            <a:pPr algn="ctr"/>
            <a:r>
              <a:rPr lang="en-US" dirty="0" err="1">
                <a:solidFill>
                  <a:srgbClr val="FF0000"/>
                </a:solidFill>
              </a:rPr>
              <a:t>Cảm</a:t>
            </a:r>
            <a:r>
              <a:rPr lang="en-US" dirty="0">
                <a:solidFill>
                  <a:srgbClr val="FF0000"/>
                </a:solidFill>
              </a:rPr>
              <a:t> </a:t>
            </a:r>
            <a:r>
              <a:rPr lang="en-US" dirty="0" err="1">
                <a:solidFill>
                  <a:srgbClr val="FF0000"/>
                </a:solidFill>
              </a:rPr>
              <a:t>ơn</a:t>
            </a:r>
            <a:r>
              <a:rPr lang="en-US" dirty="0">
                <a:solidFill>
                  <a:srgbClr val="FF0000"/>
                </a:solidFill>
              </a:rPr>
              <a:t> </a:t>
            </a:r>
            <a:r>
              <a:rPr lang="en-US" dirty="0" err="1">
                <a:solidFill>
                  <a:srgbClr val="FF0000"/>
                </a:solidFill>
              </a:rPr>
              <a:t>mọi</a:t>
            </a:r>
            <a:r>
              <a:rPr lang="en-US" dirty="0">
                <a:solidFill>
                  <a:srgbClr val="FF0000"/>
                </a:solidFill>
              </a:rPr>
              <a:t> </a:t>
            </a:r>
            <a:r>
              <a:rPr lang="en-US" dirty="0" err="1">
                <a:solidFill>
                  <a:srgbClr val="FF0000"/>
                </a:solidFill>
              </a:rPr>
              <a:t>người</a:t>
            </a:r>
            <a:r>
              <a:rPr lang="en-US" dirty="0">
                <a:solidFill>
                  <a:srgbClr val="FF0000"/>
                </a:solidFill>
              </a:rPr>
              <a:t> </a:t>
            </a:r>
            <a:r>
              <a:rPr lang="en-US" dirty="0" err="1">
                <a:solidFill>
                  <a:srgbClr val="FF0000"/>
                </a:solidFill>
              </a:rPr>
              <a:t>đã</a:t>
            </a:r>
            <a:r>
              <a:rPr lang="en-US" dirty="0">
                <a:solidFill>
                  <a:srgbClr val="FF0000"/>
                </a:solidFill>
              </a:rPr>
              <a:t> </a:t>
            </a:r>
            <a:r>
              <a:rPr lang="en-US" dirty="0" err="1">
                <a:solidFill>
                  <a:srgbClr val="FF0000"/>
                </a:solidFill>
              </a:rPr>
              <a:t>lắng</a:t>
            </a:r>
            <a:r>
              <a:rPr lang="en-US" dirty="0">
                <a:solidFill>
                  <a:srgbClr val="FF0000"/>
                </a:solidFill>
              </a:rPr>
              <a:t> </a:t>
            </a:r>
            <a:r>
              <a:rPr lang="en-US" dirty="0" err="1">
                <a:solidFill>
                  <a:srgbClr val="FF0000"/>
                </a:solidFill>
              </a:rPr>
              <a:t>nghe</a:t>
            </a:r>
            <a:endParaRPr lang="en-US" dirty="0">
              <a:solidFill>
                <a:srgbClr val="FF0000"/>
              </a:solidFill>
            </a:endParaRPr>
          </a:p>
        </p:txBody>
      </p:sp>
    </p:spTree>
    <p:extLst>
      <p:ext uri="{BB962C8B-B14F-4D97-AF65-F5344CB8AC3E}">
        <p14:creationId xmlns:p14="http://schemas.microsoft.com/office/powerpoint/2010/main" val="3057827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000"/>
                                        <p:tgtEl>
                                          <p:spTgt spid="9"/>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86325" y="0"/>
            <a:ext cx="5214300" cy="684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Vấn đề xảy ra</a:t>
            </a:r>
            <a:endParaRPr dirty="0"/>
          </a:p>
        </p:txBody>
      </p:sp>
      <p:sp>
        <p:nvSpPr>
          <p:cNvPr id="160" name="Google Shape;160;p34"/>
          <p:cNvSpPr txBox="1"/>
          <p:nvPr/>
        </p:nvSpPr>
        <p:spPr>
          <a:xfrm>
            <a:off x="1532958" y="4719839"/>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46ABD2A2-6BD0-774A-1668-B8555E7C8168}"/>
              </a:ext>
            </a:extLst>
          </p:cNvPr>
          <p:cNvPicPr>
            <a:picLocks noChangeAspect="1"/>
          </p:cNvPicPr>
          <p:nvPr/>
        </p:nvPicPr>
        <p:blipFill>
          <a:blip r:embed="rId3"/>
          <a:stretch>
            <a:fillRect/>
          </a:stretch>
        </p:blipFill>
        <p:spPr>
          <a:xfrm>
            <a:off x="369947" y="449738"/>
            <a:ext cx="4613882" cy="4371717"/>
          </a:xfrm>
          <a:prstGeom prst="rect">
            <a:avLst/>
          </a:prstGeom>
        </p:spPr>
      </p:pic>
      <p:sp>
        <p:nvSpPr>
          <p:cNvPr id="4" name="TextBox 3">
            <a:extLst>
              <a:ext uri="{FF2B5EF4-FFF2-40B4-BE49-F238E27FC236}">
                <a16:creationId xmlns:a16="http://schemas.microsoft.com/office/drawing/2014/main" id="{6F8CA144-9C7B-BCF8-91A6-72D935168B49}"/>
              </a:ext>
            </a:extLst>
          </p:cNvPr>
          <p:cNvSpPr txBox="1"/>
          <p:nvPr/>
        </p:nvSpPr>
        <p:spPr>
          <a:xfrm>
            <a:off x="7364062" y="816678"/>
            <a:ext cx="1556574" cy="523220"/>
          </a:xfrm>
          <a:prstGeom prst="rect">
            <a:avLst/>
          </a:prstGeom>
          <a:noFill/>
        </p:spPr>
        <p:txBody>
          <a:bodyPr wrap="square" rtlCol="0">
            <a:spAutoFit/>
          </a:bodyPr>
          <a:lstStyle/>
          <a:p>
            <a:pPr algn="ctr"/>
            <a:r>
              <a:rPr lang="en-US" dirty="0">
                <a:solidFill>
                  <a:srgbClr val="FF0000"/>
                </a:solidFill>
              </a:rPr>
              <a:t>2 Menu </a:t>
            </a:r>
            <a:r>
              <a:rPr lang="en-US" dirty="0" err="1">
                <a:solidFill>
                  <a:srgbClr val="FF0000"/>
                </a:solidFill>
              </a:rPr>
              <a:t>sát</a:t>
            </a:r>
            <a:r>
              <a:rPr lang="en-US" dirty="0">
                <a:solidFill>
                  <a:srgbClr val="FF0000"/>
                </a:solidFill>
              </a:rPr>
              <a:t> </a:t>
            </a:r>
            <a:r>
              <a:rPr lang="en-US" dirty="0" err="1">
                <a:solidFill>
                  <a:srgbClr val="FF0000"/>
                </a:solidFill>
              </a:rPr>
              <a:t>nhập</a:t>
            </a:r>
            <a:r>
              <a:rPr lang="en-US" dirty="0">
                <a:solidFill>
                  <a:srgbClr val="FF0000"/>
                </a:solidFill>
              </a:rPr>
              <a:t> </a:t>
            </a:r>
            <a:r>
              <a:rPr lang="en-US" dirty="0" err="1">
                <a:solidFill>
                  <a:srgbClr val="FF0000"/>
                </a:solidFill>
              </a:rPr>
              <a:t>với</a:t>
            </a:r>
            <a:r>
              <a:rPr lang="en-US" dirty="0">
                <a:solidFill>
                  <a:srgbClr val="FF0000"/>
                </a:solidFill>
              </a:rPr>
              <a:t> </a:t>
            </a:r>
            <a:r>
              <a:rPr lang="en-US" dirty="0" err="1">
                <a:solidFill>
                  <a:srgbClr val="FF0000"/>
                </a:solidFill>
              </a:rPr>
              <a:t>nhau</a:t>
            </a:r>
            <a:endParaRPr lang="en-US" dirty="0">
              <a:solidFill>
                <a:srgbClr val="FF0000"/>
              </a:solidFill>
            </a:endParaRPr>
          </a:p>
        </p:txBody>
      </p:sp>
      <p:cxnSp>
        <p:nvCxnSpPr>
          <p:cNvPr id="6" name="Straight Arrow Connector 5">
            <a:extLst>
              <a:ext uri="{FF2B5EF4-FFF2-40B4-BE49-F238E27FC236}">
                <a16:creationId xmlns:a16="http://schemas.microsoft.com/office/drawing/2014/main" id="{568DC869-DBD0-D9D8-DDEB-B0F4A04FFEFC}"/>
              </a:ext>
            </a:extLst>
          </p:cNvPr>
          <p:cNvCxnSpPr>
            <a:cxnSpLocks/>
          </p:cNvCxnSpPr>
          <p:nvPr/>
        </p:nvCxnSpPr>
        <p:spPr>
          <a:xfrm flipH="1">
            <a:off x="5395658" y="1339898"/>
            <a:ext cx="2415133" cy="10708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262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112969"/>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Lớp MenuItem</a:t>
            </a:r>
            <a:endParaRPr dirty="0"/>
          </a:p>
        </p:txBody>
      </p:sp>
      <p:sp>
        <p:nvSpPr>
          <p:cNvPr id="160" name="Google Shape;160;p34"/>
          <p:cNvSpPr txBox="1"/>
          <p:nvPr/>
        </p:nvSpPr>
        <p:spPr>
          <a:xfrm>
            <a:off x="1532958" y="4719839"/>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F0FB2121-3A17-3995-3FEE-82D542B126E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57013" y="355286"/>
            <a:ext cx="4062449" cy="4628957"/>
          </a:xfrm>
          <a:prstGeom prst="rect">
            <a:avLst/>
          </a:prstGeom>
        </p:spPr>
      </p:pic>
    </p:spTree>
    <p:extLst>
      <p:ext uri="{BB962C8B-B14F-4D97-AF65-F5344CB8AC3E}">
        <p14:creationId xmlns:p14="http://schemas.microsoft.com/office/powerpoint/2010/main" val="3141692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112969"/>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Lớp PancakeHouseMenu</a:t>
            </a:r>
            <a:endParaRPr dirty="0"/>
          </a:p>
        </p:txBody>
      </p:sp>
      <p:sp>
        <p:nvSpPr>
          <p:cNvPr id="160" name="Google Shape;160;p34"/>
          <p:cNvSpPr txBox="1"/>
          <p:nvPr/>
        </p:nvSpPr>
        <p:spPr>
          <a:xfrm>
            <a:off x="1532958" y="4719839"/>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4" name="Picture 3">
            <a:extLst>
              <a:ext uri="{FF2B5EF4-FFF2-40B4-BE49-F238E27FC236}">
                <a16:creationId xmlns:a16="http://schemas.microsoft.com/office/drawing/2014/main" id="{54F68508-56B8-36AC-3102-0D337F2DB8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0243" y="289377"/>
            <a:ext cx="4898383" cy="4564746"/>
          </a:xfrm>
          <a:prstGeom prst="rect">
            <a:avLst/>
          </a:prstGeom>
        </p:spPr>
      </p:pic>
      <p:grpSp>
        <p:nvGrpSpPr>
          <p:cNvPr id="2" name="Group 1">
            <a:extLst>
              <a:ext uri="{FF2B5EF4-FFF2-40B4-BE49-F238E27FC236}">
                <a16:creationId xmlns:a16="http://schemas.microsoft.com/office/drawing/2014/main" id="{1167A775-1EFA-C1ED-77F0-6A2DC128FE0B}"/>
              </a:ext>
            </a:extLst>
          </p:cNvPr>
          <p:cNvGrpSpPr/>
          <p:nvPr/>
        </p:nvGrpSpPr>
        <p:grpSpPr>
          <a:xfrm>
            <a:off x="4748313" y="396583"/>
            <a:ext cx="4489236" cy="3009732"/>
            <a:chOff x="4748313" y="396583"/>
            <a:chExt cx="4489236" cy="3009732"/>
          </a:xfrm>
        </p:grpSpPr>
        <p:pic>
          <p:nvPicPr>
            <p:cNvPr id="10" name="Picture 9">
              <a:extLst>
                <a:ext uri="{FF2B5EF4-FFF2-40B4-BE49-F238E27FC236}">
                  <a16:creationId xmlns:a16="http://schemas.microsoft.com/office/drawing/2014/main" id="{87A7ACFF-419E-494D-66CB-1AFC9A68E17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48313" y="396583"/>
              <a:ext cx="4489236" cy="3009732"/>
            </a:xfrm>
            <a:prstGeom prst="rect">
              <a:avLst/>
            </a:prstGeom>
          </p:spPr>
        </p:pic>
        <p:sp>
          <p:nvSpPr>
            <p:cNvPr id="11" name="TextBox 10">
              <a:extLst>
                <a:ext uri="{FF2B5EF4-FFF2-40B4-BE49-F238E27FC236}">
                  <a16:creationId xmlns:a16="http://schemas.microsoft.com/office/drawing/2014/main" id="{F5797F22-B6D5-46F0-4E57-DA35B81B6840}"/>
                </a:ext>
              </a:extLst>
            </p:cNvPr>
            <p:cNvSpPr txBox="1"/>
            <p:nvPr/>
          </p:nvSpPr>
          <p:spPr>
            <a:xfrm>
              <a:off x="5317066" y="736165"/>
              <a:ext cx="1151726" cy="523220"/>
            </a:xfrm>
            <a:prstGeom prst="rect">
              <a:avLst/>
            </a:prstGeom>
            <a:noFill/>
          </p:spPr>
          <p:txBody>
            <a:bodyPr wrap="square" rtlCol="0">
              <a:spAutoFit/>
            </a:bodyPr>
            <a:lstStyle/>
            <a:p>
              <a:pPr algn="ctr"/>
              <a:r>
                <a:rPr lang="en-US" dirty="0" err="1">
                  <a:solidFill>
                    <a:srgbClr val="FF0000"/>
                  </a:solidFill>
                </a:rPr>
                <a:t>Tôi</a:t>
              </a:r>
              <a:r>
                <a:rPr lang="en-US" dirty="0">
                  <a:solidFill>
                    <a:srgbClr val="FF0000"/>
                  </a:solidFill>
                </a:rPr>
                <a: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ArrayList</a:t>
              </a:r>
              <a:endParaRPr lang="en-US" dirty="0">
                <a:solidFill>
                  <a:srgbClr val="FF0000"/>
                </a:solidFill>
              </a:endParaRPr>
            </a:p>
          </p:txBody>
        </p:sp>
      </p:grpSp>
    </p:spTree>
    <p:extLst>
      <p:ext uri="{BB962C8B-B14F-4D97-AF65-F5344CB8AC3E}">
        <p14:creationId xmlns:p14="http://schemas.microsoft.com/office/powerpoint/2010/main" val="4085966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872365" y="-92028"/>
            <a:ext cx="5214300" cy="642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Lớp DinerMenu</a:t>
            </a:r>
            <a:endParaRPr dirty="0"/>
          </a:p>
        </p:txBody>
      </p:sp>
      <p:sp>
        <p:nvSpPr>
          <p:cNvPr id="160" name="Google Shape;160;p34"/>
          <p:cNvSpPr txBox="1"/>
          <p:nvPr/>
        </p:nvSpPr>
        <p:spPr>
          <a:xfrm>
            <a:off x="1539938" y="4824541"/>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err="1"/>
              <a:t>Phần</a:t>
            </a:r>
            <a:r>
              <a:rPr lang="en-US" sz="1000" dirty="0"/>
              <a:t> </a:t>
            </a:r>
            <a:r>
              <a:rPr lang="en-US" sz="1000" dirty="0" err="1"/>
              <a:t>thuyết</a:t>
            </a:r>
            <a:r>
              <a:rPr lang="en-US" sz="1000" dirty="0"/>
              <a:t> </a:t>
            </a:r>
            <a:r>
              <a:rPr lang="en-US" sz="1000" dirty="0" err="1"/>
              <a:t>trình</a:t>
            </a:r>
            <a:r>
              <a:rPr lang="en-US" sz="1000" dirty="0"/>
              <a:t> </a:t>
            </a:r>
            <a:r>
              <a:rPr lang="en-US" sz="1000" dirty="0" err="1"/>
              <a:t>của</a:t>
            </a:r>
            <a:r>
              <a:rPr lang="en-US" sz="1000" dirty="0"/>
              <a:t> </a:t>
            </a:r>
            <a:r>
              <a:rPr lang="en-US" sz="1000" dirty="0" err="1"/>
              <a:t>nhóm</a:t>
            </a:r>
            <a:r>
              <a:rPr lang="en-US" sz="1000" dirty="0"/>
              <a:t> 4</a:t>
            </a:r>
          </a:p>
        </p:txBody>
      </p:sp>
      <p:pic>
        <p:nvPicPr>
          <p:cNvPr id="3" name="Picture 2">
            <a:extLst>
              <a:ext uri="{FF2B5EF4-FFF2-40B4-BE49-F238E27FC236}">
                <a16:creationId xmlns:a16="http://schemas.microsoft.com/office/drawing/2014/main" id="{9C0474A3-1E0C-5F9C-2844-8B63B7ED47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43894" y="264350"/>
            <a:ext cx="5646944" cy="4655761"/>
          </a:xfrm>
          <a:prstGeom prst="rect">
            <a:avLst/>
          </a:prstGeom>
        </p:spPr>
      </p:pic>
      <p:grpSp>
        <p:nvGrpSpPr>
          <p:cNvPr id="2" name="Group 1">
            <a:extLst>
              <a:ext uri="{FF2B5EF4-FFF2-40B4-BE49-F238E27FC236}">
                <a16:creationId xmlns:a16="http://schemas.microsoft.com/office/drawing/2014/main" id="{ABD41CE2-0CE8-7A65-53B3-6893F88B676F}"/>
              </a:ext>
            </a:extLst>
          </p:cNvPr>
          <p:cNvGrpSpPr/>
          <p:nvPr/>
        </p:nvGrpSpPr>
        <p:grpSpPr>
          <a:xfrm>
            <a:off x="-423294" y="229059"/>
            <a:ext cx="4395001" cy="2469636"/>
            <a:chOff x="-423294" y="229059"/>
            <a:chExt cx="4395001" cy="2469636"/>
          </a:xfrm>
        </p:grpSpPr>
        <p:pic>
          <p:nvPicPr>
            <p:cNvPr id="6" name="Picture 5">
              <a:extLst>
                <a:ext uri="{FF2B5EF4-FFF2-40B4-BE49-F238E27FC236}">
                  <a16:creationId xmlns:a16="http://schemas.microsoft.com/office/drawing/2014/main" id="{B2F944DF-BDBD-0BEA-124D-EABFBC75DC0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3294" y="229059"/>
              <a:ext cx="4395001" cy="2469636"/>
            </a:xfrm>
            <a:prstGeom prst="rect">
              <a:avLst/>
            </a:prstGeom>
          </p:spPr>
        </p:pic>
        <p:sp>
          <p:nvSpPr>
            <p:cNvPr id="7" name="TextBox 6">
              <a:extLst>
                <a:ext uri="{FF2B5EF4-FFF2-40B4-BE49-F238E27FC236}">
                  <a16:creationId xmlns:a16="http://schemas.microsoft.com/office/drawing/2014/main" id="{594CA5A2-A6DC-E495-357A-3C42C1E8E42D}"/>
                </a:ext>
              </a:extLst>
            </p:cNvPr>
            <p:cNvSpPr txBox="1"/>
            <p:nvPr/>
          </p:nvSpPr>
          <p:spPr>
            <a:xfrm>
              <a:off x="1723413" y="725213"/>
              <a:ext cx="1869434" cy="738664"/>
            </a:xfrm>
            <a:prstGeom prst="rect">
              <a:avLst/>
            </a:prstGeom>
            <a:noFill/>
          </p:spPr>
          <p:txBody>
            <a:bodyPr wrap="square" rtlCol="0">
              <a:spAutoFit/>
            </a:bodyPr>
            <a:lstStyle/>
            <a:p>
              <a:pPr algn="ctr"/>
              <a:r>
                <a:rPr lang="en-US" dirty="0" err="1">
                  <a:solidFill>
                    <a:srgbClr val="FF0000"/>
                  </a:solidFill>
                </a:rPr>
                <a:t>Tôi</a:t>
              </a:r>
              <a:r>
                <a:rPr lang="en-US" dirty="0">
                  <a:solidFill>
                    <a:srgbClr val="FF0000"/>
                  </a:solidFill>
                </a:rPr>
                <a: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mảng</a:t>
              </a:r>
              <a:r>
                <a:rPr lang="en-US" dirty="0">
                  <a:solidFill>
                    <a:srgbClr val="FF0000"/>
                  </a:solidFill>
                </a:rPr>
                <a:t> </a:t>
              </a:r>
              <a:r>
                <a:rPr lang="en-US" dirty="0" err="1">
                  <a:solidFill>
                    <a:srgbClr val="FF0000"/>
                  </a:solidFill>
                </a:rPr>
                <a:t>để</a:t>
              </a:r>
              <a:r>
                <a:rPr lang="en-US" dirty="0">
                  <a:solidFill>
                    <a:srgbClr val="FF0000"/>
                  </a:solidFill>
                </a:rPr>
                <a:t> </a:t>
              </a:r>
              <a:r>
                <a:rPr lang="en-US" dirty="0" err="1">
                  <a:solidFill>
                    <a:srgbClr val="FF0000"/>
                  </a:solidFill>
                </a:rPr>
                <a:t>kiểm</a:t>
              </a:r>
              <a:r>
                <a:rPr lang="en-US" dirty="0">
                  <a:solidFill>
                    <a:srgbClr val="FF0000"/>
                  </a:solidFill>
                </a:rPr>
                <a:t> </a:t>
              </a:r>
              <a:r>
                <a:rPr lang="en-US" dirty="0" err="1">
                  <a:solidFill>
                    <a:srgbClr val="FF0000"/>
                  </a:solidFill>
                </a:rPr>
                <a:t>soát</a:t>
              </a:r>
              <a:r>
                <a:rPr lang="en-US" dirty="0">
                  <a:solidFill>
                    <a:srgbClr val="FF0000"/>
                  </a:solidFill>
                </a:rPr>
                <a:t> </a:t>
              </a:r>
              <a:r>
                <a:rPr lang="en-US" dirty="0" err="1">
                  <a:solidFill>
                    <a:srgbClr val="FF0000"/>
                  </a:solidFill>
                </a:rPr>
                <a:t>kích</a:t>
              </a:r>
              <a:r>
                <a:rPr lang="en-US" dirty="0">
                  <a:solidFill>
                    <a:srgbClr val="FF0000"/>
                  </a:solidFill>
                </a:rPr>
                <a:t> </a:t>
              </a:r>
              <a:r>
                <a:rPr lang="en-US" dirty="0" err="1">
                  <a:solidFill>
                    <a:srgbClr val="FF0000"/>
                  </a:solidFill>
                </a:rPr>
                <a:t>thước</a:t>
              </a:r>
              <a:r>
                <a:rPr lang="en-US" dirty="0">
                  <a:solidFill>
                    <a:srgbClr val="FF0000"/>
                  </a:solidFill>
                </a:rPr>
                <a:t> </a:t>
              </a:r>
              <a:r>
                <a:rPr lang="en-US" dirty="0" err="1">
                  <a:solidFill>
                    <a:srgbClr val="FF0000"/>
                  </a:solidFill>
                </a:rPr>
                <a:t>tối</a:t>
              </a:r>
              <a:r>
                <a:rPr lang="en-US" dirty="0">
                  <a:solidFill>
                    <a:srgbClr val="FF0000"/>
                  </a:solidFill>
                </a:rPr>
                <a:t> </a:t>
              </a:r>
              <a:r>
                <a:rPr lang="en-US" dirty="0" err="1">
                  <a:solidFill>
                    <a:srgbClr val="FF0000"/>
                  </a:solidFill>
                </a:rPr>
                <a:t>đa</a:t>
              </a:r>
              <a:r>
                <a:rPr lang="en-US" dirty="0">
                  <a:solidFill>
                    <a:srgbClr val="FF0000"/>
                  </a:solidFill>
                </a:rPr>
                <a:t> </a:t>
              </a:r>
              <a:r>
                <a:rPr lang="en-US" dirty="0" err="1">
                  <a:solidFill>
                    <a:srgbClr val="FF0000"/>
                  </a:solidFill>
                </a:rPr>
                <a:t>của</a:t>
              </a:r>
              <a:r>
                <a:rPr lang="en-US" dirty="0">
                  <a:solidFill>
                    <a:srgbClr val="FF0000"/>
                  </a:solidFill>
                </a:rPr>
                <a:t> Menu</a:t>
              </a:r>
            </a:p>
          </p:txBody>
        </p:sp>
      </p:grpSp>
    </p:spTree>
    <p:extLst>
      <p:ext uri="{BB962C8B-B14F-4D97-AF65-F5344CB8AC3E}">
        <p14:creationId xmlns:p14="http://schemas.microsoft.com/office/powerpoint/2010/main" val="815219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1112</TotalTime>
  <Words>1536</Words>
  <Application>Microsoft Office PowerPoint</Application>
  <PresentationFormat>On-screen Show (16:9)</PresentationFormat>
  <Paragraphs>182</Paragraphs>
  <Slides>50</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Exo 2</vt:lpstr>
      <vt:lpstr>Fira Sans Extra Condensed Medium</vt:lpstr>
      <vt:lpstr>Roboto Condensed Light</vt:lpstr>
      <vt:lpstr>Arial</vt:lpstr>
      <vt:lpstr>Times New Roman</vt:lpstr>
      <vt:lpstr>Nunito Light</vt:lpstr>
      <vt:lpstr>Tech Newsletter XL by Slidesgo</vt:lpstr>
      <vt:lpstr>PowerPoint Presentation</vt:lpstr>
      <vt:lpstr>Thành viên trong nhóm</vt:lpstr>
      <vt:lpstr>ITERATOR</vt:lpstr>
      <vt:lpstr>Giới thiệu về Collection</vt:lpstr>
      <vt:lpstr>Vấn đề xảy ra</vt:lpstr>
      <vt:lpstr>Vấn đề xảy ra</vt:lpstr>
      <vt:lpstr>Lớp MenuItem</vt:lpstr>
      <vt:lpstr>Lớp PancakeHouseMenu</vt:lpstr>
      <vt:lpstr>Lớp DinerMenu</vt:lpstr>
      <vt:lpstr>Lớp Jave-enabled Waitress</vt:lpstr>
      <vt:lpstr>In tất cả các item trên mỗi Menu</vt:lpstr>
      <vt:lpstr>Vòng lặp của 2 Menu</vt:lpstr>
      <vt:lpstr>Tạo đối tượng Iterator</vt:lpstr>
      <vt:lpstr>Giới thiệu về Iterator </vt:lpstr>
      <vt:lpstr>Giới thiệu về Iterator </vt:lpstr>
      <vt:lpstr>Giới thiệu về Iterator </vt:lpstr>
      <vt:lpstr>Giới thiệu về Iterator </vt:lpstr>
      <vt:lpstr>Giới thiệu về Iterator </vt:lpstr>
      <vt:lpstr>Giới thiệu về Iterator </vt:lpstr>
      <vt:lpstr>Giới thiệu về Iterator </vt:lpstr>
      <vt:lpstr>Giới thiệu về Iterator </vt:lpstr>
      <vt:lpstr>Giới thiệu về Iterator </vt:lpstr>
      <vt:lpstr>Định nghĩa Iterator Pattern</vt:lpstr>
      <vt:lpstr>Sơ đồ lớp tổng quát của Iterator Pattern</vt:lpstr>
      <vt:lpstr>Thêm CafeMenu</vt:lpstr>
      <vt:lpstr>Thêm CafeMenu</vt:lpstr>
      <vt:lpstr>Cải tiến Waitress</vt:lpstr>
      <vt:lpstr>Cải tiến Waitress</vt:lpstr>
      <vt:lpstr>Composite</vt:lpstr>
      <vt:lpstr>Vấn đề xảy ra</vt:lpstr>
      <vt:lpstr>Vậy chúng ta cần thay đổi những gì?</vt:lpstr>
      <vt:lpstr>Định nghĩa Composite Pattern</vt:lpstr>
      <vt:lpstr>Giới thiệu về Composite</vt:lpstr>
      <vt:lpstr>Giới thiệu về Composite</vt:lpstr>
      <vt:lpstr>Giới thiệu về Composite</vt:lpstr>
      <vt:lpstr>Giới thiệu về Composite</vt:lpstr>
      <vt:lpstr>Giới thiệu về Composite</vt:lpstr>
      <vt:lpstr>Giới thiệu về Composite</vt:lpstr>
      <vt:lpstr>Giới thiệu về Composite</vt:lpstr>
      <vt:lpstr>Giới thiệu về Composite</vt:lpstr>
      <vt:lpstr>Giới thiệu về Composite</vt:lpstr>
      <vt:lpstr>Composite kết hợp với Iterator</vt:lpstr>
      <vt:lpstr>Sơ đồ lớp</vt:lpstr>
      <vt:lpstr>Sửa class Menu</vt:lpstr>
      <vt:lpstr>Sử dụng collection ArrayList</vt:lpstr>
      <vt:lpstr>Sử dụng collection HashMap</vt:lpstr>
      <vt:lpstr>CompositeIterator</vt:lpstr>
      <vt:lpstr>CompositeIterator</vt:lpstr>
      <vt:lpstr>In toàn bộ món chay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Iterator Pattern và Composite Pattern</dc:title>
  <dc:creator>Admin</dc:creator>
  <cp:lastModifiedBy>ASUS</cp:lastModifiedBy>
  <cp:revision>72</cp:revision>
  <dcterms:modified xsi:type="dcterms:W3CDTF">2022-08-26T02:44:26Z</dcterms:modified>
</cp:coreProperties>
</file>